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6" r:id="rId4"/>
    <p:sldId id="257" r:id="rId5"/>
    <p:sldId id="291" r:id="rId6"/>
    <p:sldId id="276" r:id="rId7"/>
    <p:sldId id="264" r:id="rId8"/>
    <p:sldId id="260" r:id="rId9"/>
    <p:sldId id="261" r:id="rId10"/>
    <p:sldId id="292" r:id="rId11"/>
    <p:sldId id="293" r:id="rId12"/>
    <p:sldId id="258" r:id="rId13"/>
    <p:sldId id="259" r:id="rId14"/>
    <p:sldId id="288"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1" autoAdjust="0"/>
    <p:restoredTop sz="98188" autoAdjust="0"/>
  </p:normalViewPr>
  <p:slideViewPr>
    <p:cSldViewPr>
      <p:cViewPr varScale="1">
        <p:scale>
          <a:sx n="112" d="100"/>
          <a:sy n="112" d="100"/>
        </p:scale>
        <p:origin x="-15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880A575A-B64F-49E8-A6EC-159BAC5A037A}" type="datetimeFigureOut">
              <a:rPr lang="zh-CN" altLang="en-US" smtClean="0"/>
              <a:pPr/>
              <a:t>2020/11/5</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7E4E8EDD-7A06-4AE6-9039-14E8F6F9EAD3}"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80A575A-B64F-49E8-A6EC-159BAC5A037A}" type="datetimeFigureOut">
              <a:rPr lang="zh-CN" altLang="en-US" smtClean="0"/>
              <a:pPr/>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4E8EDD-7A06-4AE6-9039-14E8F6F9EAD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80A575A-B64F-49E8-A6EC-159BAC5A037A}" type="datetimeFigureOut">
              <a:rPr lang="zh-CN" altLang="en-US" smtClean="0"/>
              <a:pPr/>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4E8EDD-7A06-4AE6-9039-14E8F6F9EAD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80A575A-B64F-49E8-A6EC-159BAC5A037A}" type="datetimeFigureOut">
              <a:rPr lang="zh-CN" altLang="en-US" smtClean="0"/>
              <a:pPr/>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4E8EDD-7A06-4AE6-9039-14E8F6F9EAD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880A575A-B64F-49E8-A6EC-159BAC5A037A}" type="datetimeFigureOut">
              <a:rPr lang="zh-CN" altLang="en-US" smtClean="0"/>
              <a:pPr/>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4E8EDD-7A06-4AE6-9039-14E8F6F9EAD3}"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880A575A-B64F-49E8-A6EC-159BAC5A037A}" type="datetimeFigureOut">
              <a:rPr lang="zh-CN" altLang="en-US" smtClean="0"/>
              <a:pPr/>
              <a:t>2020/11/5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4E8EDD-7A06-4AE6-9039-14E8F6F9EAD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880A575A-B64F-49E8-A6EC-159BAC5A037A}" type="datetimeFigureOut">
              <a:rPr lang="zh-CN" altLang="en-US" smtClean="0"/>
              <a:pPr/>
              <a:t>2020/11/5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4E8EDD-7A06-4AE6-9039-14E8F6F9EAD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880A575A-B64F-49E8-A6EC-159BAC5A037A}" type="datetimeFigureOut">
              <a:rPr lang="zh-CN" altLang="en-US" smtClean="0"/>
              <a:pPr/>
              <a:t>2020/11/5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4E8EDD-7A06-4AE6-9039-14E8F6F9EAD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0A575A-B64F-49E8-A6EC-159BAC5A037A}" type="datetimeFigureOut">
              <a:rPr lang="zh-CN" altLang="en-US" smtClean="0"/>
              <a:pPr/>
              <a:t>2020/11/5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4E8EDD-7A06-4AE6-9039-14E8F6F9EAD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880A575A-B64F-49E8-A6EC-159BAC5A037A}" type="datetimeFigureOut">
              <a:rPr lang="zh-CN" altLang="en-US" smtClean="0"/>
              <a:pPr/>
              <a:t>2020/11/5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4E8EDD-7A06-4AE6-9039-14E8F6F9EAD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880A575A-B64F-49E8-A6EC-159BAC5A037A}" type="datetimeFigureOut">
              <a:rPr lang="zh-CN" altLang="en-US" smtClean="0"/>
              <a:pPr/>
              <a:t>2020/11/5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7E4E8EDD-7A06-4AE6-9039-14E8F6F9EAD3}"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0A575A-B64F-49E8-A6EC-159BAC5A037A}" type="datetimeFigureOut">
              <a:rPr lang="zh-CN" altLang="en-US" smtClean="0"/>
              <a:pPr/>
              <a:t>2020/11/5</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E4E8EDD-7A06-4AE6-9039-14E8F6F9EAD3}"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p:cNvPicPr/>
          <p:nvPr/>
        </p:nvPicPr>
        <p:blipFill>
          <a:blip r:embed="rId2" cstate="print">
            <a:extLst/>
          </a:blip>
          <a:srcRect b="2221"/>
          <a:stretch>
            <a:fillRect/>
          </a:stretch>
        </p:blipFill>
        <p:spPr>
          <a:xfrm>
            <a:off x="0" y="0"/>
            <a:ext cx="9144000" cy="7072314"/>
          </a:xfrm>
          <a:prstGeom prst="rect">
            <a:avLst/>
          </a:prstGeom>
          <a:ln w="12700">
            <a:round/>
          </a:ln>
        </p:spPr>
      </p:pic>
      <p:sp>
        <p:nvSpPr>
          <p:cNvPr id="2" name="标题 1"/>
          <p:cNvSpPr>
            <a:spLocks noGrp="1"/>
          </p:cNvSpPr>
          <p:nvPr>
            <p:ph type="ctrTitle"/>
          </p:nvPr>
        </p:nvSpPr>
        <p:spPr>
          <a:xfrm>
            <a:off x="1071538" y="1285860"/>
            <a:ext cx="6422888" cy="971544"/>
          </a:xfrm>
        </p:spPr>
        <p:txBody>
          <a:bodyPr/>
          <a:lstStyle/>
          <a:p>
            <a:r>
              <a:rPr lang="zh-CN" altLang="en-US" dirty="0" smtClean="0"/>
              <a:t>寻迹监护定位系统 </a:t>
            </a:r>
            <a:endParaRPr lang="zh-CN" altLang="en-US" dirty="0"/>
          </a:p>
        </p:txBody>
      </p:sp>
      <p:pic>
        <p:nvPicPr>
          <p:cNvPr id="6" name="图片 5" descr="logo.png"/>
          <p:cNvPicPr>
            <a:picLocks noChangeAspect="1"/>
          </p:cNvPicPr>
          <p:nvPr/>
        </p:nvPicPr>
        <p:blipFill>
          <a:blip r:embed="rId3" cstate="print"/>
          <a:stretch>
            <a:fillRect/>
          </a:stretch>
        </p:blipFill>
        <p:spPr>
          <a:xfrm>
            <a:off x="357158" y="571480"/>
            <a:ext cx="3286148" cy="657229"/>
          </a:xfrm>
          <a:prstGeom prst="rect">
            <a:avLst/>
          </a:prstGeom>
        </p:spPr>
      </p:pic>
      <p:sp>
        <p:nvSpPr>
          <p:cNvPr id="7" name="TextBox 6"/>
          <p:cNvSpPr txBox="1"/>
          <p:nvPr/>
        </p:nvSpPr>
        <p:spPr>
          <a:xfrm>
            <a:off x="3929058" y="2643182"/>
            <a:ext cx="3748350" cy="861774"/>
          </a:xfrm>
          <a:prstGeom prst="rect">
            <a:avLst/>
          </a:prstGeom>
          <a:noFill/>
        </p:spPr>
        <p:txBody>
          <a:bodyPr wrap="square" rtlCol="0">
            <a:spAutoFit/>
          </a:bodyPr>
          <a:lstStyle/>
          <a:p>
            <a:pPr>
              <a:buFont typeface="Arial" pitchFamily="34" charset="0"/>
              <a:buChar char="•"/>
            </a:pPr>
            <a:r>
              <a:rPr lang="zh-CN" altLang="en-US" dirty="0" smtClean="0"/>
              <a:t> </a:t>
            </a:r>
            <a:r>
              <a:rPr lang="zh-CN" altLang="en-US" sz="1600" dirty="0" smtClean="0"/>
              <a:t>第一个具备监护定位技术的医疗设备</a:t>
            </a:r>
            <a:endParaRPr lang="en-US" altLang="zh-CN" sz="1600" dirty="0" smtClean="0"/>
          </a:p>
          <a:p>
            <a:pPr>
              <a:buFont typeface="Arial" pitchFamily="34" charset="0"/>
              <a:buChar char="•"/>
            </a:pPr>
            <a:r>
              <a:rPr lang="zh-CN" altLang="en-US" sz="1600" dirty="0" smtClean="0"/>
              <a:t> 互联网平安科室建设的先行者</a:t>
            </a:r>
            <a:endParaRPr lang="en-US" altLang="zh-CN" sz="1600" dirty="0" smtClean="0"/>
          </a:p>
          <a:p>
            <a:pPr>
              <a:buFont typeface="Arial" pitchFamily="34" charset="0"/>
              <a:buChar char="•"/>
            </a:pPr>
            <a:r>
              <a:rPr lang="zh-CN" altLang="en-US" sz="1600" dirty="0" smtClean="0"/>
              <a:t> 主动与被动云监护概念</a:t>
            </a:r>
            <a:endParaRPr lang="zh-CN" altLang="en-US" sz="1600" dirty="0"/>
          </a:p>
        </p:txBody>
      </p:sp>
      <p:sp>
        <p:nvSpPr>
          <p:cNvPr id="8" name="TextBox 7"/>
          <p:cNvSpPr txBox="1"/>
          <p:nvPr/>
        </p:nvSpPr>
        <p:spPr>
          <a:xfrm>
            <a:off x="4786314" y="5854503"/>
            <a:ext cx="3185487" cy="646331"/>
          </a:xfrm>
          <a:prstGeom prst="rect">
            <a:avLst/>
          </a:prstGeom>
          <a:noFill/>
        </p:spPr>
        <p:txBody>
          <a:bodyPr wrap="none" rtlCol="0">
            <a:spAutoFit/>
          </a:bodyPr>
          <a:lstStyle/>
          <a:p>
            <a:r>
              <a:rPr lang="zh-CN" altLang="en-US" dirty="0" smtClean="0">
                <a:latin typeface="隶书" pitchFamily="49" charset="-122"/>
                <a:ea typeface="隶书" pitchFamily="49" charset="-122"/>
              </a:rPr>
              <a:t>广州市寻迹医疗科技有限公司</a:t>
            </a:r>
            <a:endParaRPr lang="en-US" altLang="zh-CN" dirty="0" smtClean="0">
              <a:latin typeface="隶书" pitchFamily="49" charset="-122"/>
              <a:ea typeface="隶书" pitchFamily="49" charset="-122"/>
            </a:endParaRPr>
          </a:p>
          <a:p>
            <a:r>
              <a:rPr lang="en-US" altLang="zh-CN" dirty="0" smtClean="0">
                <a:latin typeface="Arial Unicode MS" pitchFamily="34" charset="-122"/>
                <a:ea typeface="Arial Unicode MS" pitchFamily="34" charset="-122"/>
                <a:cs typeface="Arial Unicode MS" pitchFamily="34" charset="-122"/>
              </a:rPr>
              <a:t>            www.likong.net.cn </a:t>
            </a:r>
            <a:endParaRPr lang="zh-CN" altLang="en-US" dirty="0">
              <a:latin typeface="Arial Unicode MS" pitchFamily="34" charset="-122"/>
              <a:ea typeface="Arial Unicode MS" pitchFamily="34" charset="-122"/>
              <a:cs typeface="Arial Unicode MS" pitchFamily="34" charset="-122"/>
            </a:endParaRPr>
          </a:p>
        </p:txBody>
      </p:sp>
      <p:pic>
        <p:nvPicPr>
          <p:cNvPr id="10" name="图片 9" descr="ibeacon_hospitals.jpg"/>
          <p:cNvPicPr>
            <a:picLocks noChangeAspect="1"/>
          </p:cNvPicPr>
          <p:nvPr/>
        </p:nvPicPr>
        <p:blipFill>
          <a:blip r:embed="rId4" cstate="print"/>
          <a:stretch>
            <a:fillRect/>
          </a:stretch>
        </p:blipFill>
        <p:spPr>
          <a:xfrm>
            <a:off x="2500298" y="3622515"/>
            <a:ext cx="3714776" cy="2092501"/>
          </a:xfrm>
          <a:prstGeom prst="rect">
            <a:avLst/>
          </a:prstGeom>
        </p:spPr>
      </p:pic>
      <p:sp>
        <p:nvSpPr>
          <p:cNvPr id="9" name="TextBox 8"/>
          <p:cNvSpPr txBox="1"/>
          <p:nvPr/>
        </p:nvSpPr>
        <p:spPr>
          <a:xfrm>
            <a:off x="3143240" y="2143116"/>
            <a:ext cx="4357718" cy="400110"/>
          </a:xfrm>
          <a:prstGeom prst="rect">
            <a:avLst/>
          </a:prstGeom>
          <a:noFill/>
        </p:spPr>
        <p:txBody>
          <a:bodyPr wrap="square" rtlCol="0">
            <a:spAutoFit/>
          </a:bodyPr>
          <a:lstStyle/>
          <a:p>
            <a:r>
              <a:rPr lang="en-US" altLang="zh-CN" sz="2000" dirty="0" smtClean="0">
                <a:ea typeface="Microsoft Yi Baiti" pitchFamily="66" charset="0"/>
                <a:cs typeface="Arial Unicode MS" pitchFamily="34" charset="-122"/>
              </a:rPr>
              <a:t>(</a:t>
            </a:r>
            <a:r>
              <a:rPr lang="en-US" altLang="zh-CN" sz="2000" dirty="0" err="1" smtClean="0">
                <a:ea typeface="Microsoft Yi Baiti" pitchFamily="66" charset="0"/>
                <a:cs typeface="Arial Unicode MS" pitchFamily="34" charset="-122"/>
              </a:rPr>
              <a:t>Ivonmed</a:t>
            </a:r>
            <a:r>
              <a:rPr lang="en-US" altLang="zh-CN" sz="2000" dirty="0" smtClean="0">
                <a:ea typeface="Microsoft Yi Baiti" pitchFamily="66" charset="0"/>
                <a:cs typeface="Arial Unicode MS" pitchFamily="34" charset="-122"/>
              </a:rPr>
              <a:t> </a:t>
            </a:r>
            <a:r>
              <a:rPr lang="zh-CN" altLang="en-US" sz="2000" dirty="0" smtClean="0">
                <a:ea typeface="Arial Unicode MS" pitchFamily="34" charset="-122"/>
                <a:cs typeface="Arial Unicode MS" pitchFamily="34" charset="-122"/>
              </a:rPr>
              <a:t> </a:t>
            </a:r>
            <a:r>
              <a:rPr lang="en-US" altLang="zh-CN" sz="2000" dirty="0" smtClean="0">
                <a:ea typeface="Microsoft Yi Baiti" pitchFamily="66" charset="0"/>
                <a:cs typeface="Arial Unicode MS" pitchFamily="34" charset="-122"/>
              </a:rPr>
              <a:t>Positioning  System)</a:t>
            </a:r>
            <a:endParaRPr lang="zh-CN" altLang="en-US" sz="2000" dirty="0">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71480"/>
            <a:ext cx="8305800" cy="1143000"/>
          </a:xfrm>
          <a:ln>
            <a:noFill/>
          </a:ln>
        </p:spPr>
        <p:txBody>
          <a:bodyPr>
            <a:normAutofit/>
          </a:bodyPr>
          <a:lstStyle/>
          <a:p>
            <a:r>
              <a:rPr lang="zh-CN" altLang="en-US" sz="3600" i="1" dirty="0" smtClean="0">
                <a:solidFill>
                  <a:schemeClr val="tx1"/>
                </a:solidFill>
              </a:rPr>
              <a:t>普通病房的全面监护</a:t>
            </a:r>
            <a:endParaRPr lang="zh-CN" altLang="en-US" sz="3600" i="1" dirty="0">
              <a:solidFill>
                <a:schemeClr val="tx1"/>
              </a:solidFill>
            </a:endParaRPr>
          </a:p>
        </p:txBody>
      </p:sp>
      <p:sp>
        <p:nvSpPr>
          <p:cNvPr id="3" name="矩形 2"/>
          <p:cNvSpPr/>
          <p:nvPr/>
        </p:nvSpPr>
        <p:spPr>
          <a:xfrm>
            <a:off x="928662" y="2071678"/>
            <a:ext cx="7286676" cy="2062103"/>
          </a:xfrm>
          <a:prstGeom prst="rect">
            <a:avLst/>
          </a:prstGeom>
        </p:spPr>
        <p:txBody>
          <a:bodyPr wrap="square">
            <a:spAutoFit/>
          </a:bodyPr>
          <a:lstStyle/>
          <a:p>
            <a:r>
              <a:rPr lang="zh-CN" altLang="en-US" sz="1600" dirty="0" smtClean="0"/>
              <a:t>        随着重症监护概念的广泛推广，其昂贵的收费亦让人诟病，而对于普通病房全面监护的重要性得到逐步提升，重症监护患者毕竟少数，普通患者的监护疏忽所带来的争议更让临床困扰：例如老年痴呆患者在医院的走失，患者不慎跌落的及时处置；小儿病情的突发状况等。通过互联网科室管理理念的应用，寻找普通患者全面监护的管理模式势在必行</a:t>
            </a:r>
            <a:r>
              <a:rPr lang="en-US" altLang="zh-CN" sz="1600" dirty="0" smtClean="0"/>
              <a:t>:</a:t>
            </a:r>
            <a:r>
              <a:rPr lang="zh-CN" altLang="en-US" sz="1600" dirty="0" smtClean="0"/>
              <a:t>全面监护包含三层含义</a:t>
            </a:r>
            <a:r>
              <a:rPr lang="en-US" altLang="zh-CN" sz="1600" dirty="0" smtClean="0"/>
              <a:t>,</a:t>
            </a:r>
            <a:r>
              <a:rPr lang="zh-CN" altLang="en-US" sz="1600" dirty="0" smtClean="0"/>
              <a:t>即日常监护除了血压心电等数据</a:t>
            </a:r>
            <a:r>
              <a:rPr lang="en-US" altLang="zh-CN" sz="1600" dirty="0" smtClean="0"/>
              <a:t>,</a:t>
            </a:r>
            <a:r>
              <a:rPr lang="zh-CN" altLang="en-US" sz="1600" dirty="0" smtClean="0"/>
              <a:t>还</a:t>
            </a:r>
            <a:r>
              <a:rPr lang="zh-CN" altLang="en-US" sz="1600" smtClean="0"/>
              <a:t>应该包括监护定位</a:t>
            </a:r>
            <a:r>
              <a:rPr lang="zh-CN" altLang="en-US" sz="1600" dirty="0" smtClean="0"/>
              <a:t>数据</a:t>
            </a:r>
            <a:r>
              <a:rPr lang="en-US" altLang="zh-CN" sz="1600" dirty="0" smtClean="0"/>
              <a:t>;</a:t>
            </a:r>
            <a:r>
              <a:rPr lang="zh-CN" altLang="en-US" sz="1600" dirty="0" smtClean="0"/>
              <a:t>全面实施是指在病房包括所有患者都能得到尽可能全面的监护</a:t>
            </a:r>
            <a:r>
              <a:rPr lang="en-US" altLang="zh-CN" sz="1600" dirty="0" smtClean="0"/>
              <a:t>;</a:t>
            </a:r>
            <a:r>
              <a:rPr lang="zh-CN" altLang="en-US" sz="1600" dirty="0" smtClean="0"/>
              <a:t>利用主动和被动的手段除了医护对患者的监护</a:t>
            </a:r>
            <a:r>
              <a:rPr lang="en-US" altLang="zh-CN" sz="1600" dirty="0" smtClean="0"/>
              <a:t>,</a:t>
            </a:r>
            <a:r>
              <a:rPr lang="zh-CN" altLang="en-US" sz="1600" dirty="0" smtClean="0"/>
              <a:t>也要包括患者家属及患者对于自身的监护。</a:t>
            </a:r>
            <a:endParaRPr lang="zh-CN" altLang="en-US" sz="1600" dirty="0"/>
          </a:p>
        </p:txBody>
      </p:sp>
      <p:sp>
        <p:nvSpPr>
          <p:cNvPr id="1025" name="Rectangle 1"/>
          <p:cNvSpPr>
            <a:spLocks noChangeArrowheads="1"/>
          </p:cNvSpPr>
          <p:nvPr/>
        </p:nvSpPr>
        <p:spPr bwMode="auto">
          <a:xfrm>
            <a:off x="1000100" y="4429132"/>
            <a:ext cx="735811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F"/>
                </a:solidFill>
                <a:effectLst/>
                <a:latin typeface="Calibri" pitchFamily="34" charset="0"/>
                <a:ea typeface="宋体" pitchFamily="2" charset="-122"/>
                <a:cs typeface="Helvetica"/>
              </a:rPr>
              <a:t>         </a:t>
            </a:r>
            <a:r>
              <a:rPr kumimoji="0" lang="zh-CN" sz="1600" b="0" i="0" u="none" strike="noStrike" cap="none" normalizeH="0" baseline="0" dirty="0" smtClean="0">
                <a:ln>
                  <a:noFill/>
                </a:ln>
                <a:solidFill>
                  <a:srgbClr val="00000F"/>
                </a:solidFill>
                <a:effectLst/>
                <a:latin typeface="Calibri" pitchFamily="34" charset="0"/>
                <a:ea typeface="宋体" pitchFamily="2" charset="-122"/>
                <a:cs typeface="Helvetica"/>
              </a:rPr>
              <a:t>广州寻迹医疗科技有限公司</a:t>
            </a:r>
            <a:r>
              <a:rPr kumimoji="0" lang="en-US" altLang="zh-CN" sz="1600" b="0" i="0" u="none" strike="noStrike" cap="none" normalizeH="0" baseline="0" dirty="0" smtClean="0">
                <a:ln>
                  <a:noFill/>
                </a:ln>
                <a:solidFill>
                  <a:srgbClr val="00000F"/>
                </a:solidFill>
                <a:effectLst/>
                <a:latin typeface="Calibri" pitchFamily="34" charset="0"/>
                <a:ea typeface="宋体" pitchFamily="2" charset="-122"/>
                <a:cs typeface="Helvetica"/>
              </a:rPr>
              <a:t>,</a:t>
            </a:r>
            <a:r>
              <a:rPr kumimoji="0" lang="zh-CN" altLang="en-US" sz="1600" b="0" i="0" u="none" strike="noStrike" cap="none" normalizeH="0" baseline="0" dirty="0" smtClean="0">
                <a:ln>
                  <a:noFill/>
                </a:ln>
                <a:solidFill>
                  <a:srgbClr val="00000F"/>
                </a:solidFill>
                <a:effectLst/>
                <a:latin typeface="Calibri" pitchFamily="34" charset="0"/>
                <a:ea typeface="宋体" pitchFamily="2" charset="-122"/>
                <a:cs typeface="Helvetica"/>
              </a:rPr>
              <a:t>是国内第一家研究开发监护定位系统的科研型公司</a:t>
            </a:r>
            <a:r>
              <a:rPr kumimoji="0" lang="en-US" altLang="zh-CN" sz="1600" b="0" i="0" u="none" strike="noStrike" cap="none" normalizeH="0" baseline="0" dirty="0" smtClean="0">
                <a:ln>
                  <a:noFill/>
                </a:ln>
                <a:solidFill>
                  <a:srgbClr val="00000F"/>
                </a:solidFill>
                <a:effectLst/>
                <a:latin typeface="Calibri" pitchFamily="34" charset="0"/>
                <a:ea typeface="宋体" pitchFamily="2" charset="-122"/>
                <a:cs typeface="Helvetica"/>
              </a:rPr>
              <a:t>,</a:t>
            </a:r>
            <a:r>
              <a:rPr kumimoji="0" lang="zh-CN" altLang="en-US" sz="1600" b="0" i="0" u="none" strike="noStrike" cap="none" normalizeH="0" baseline="0" dirty="0" smtClean="0">
                <a:ln>
                  <a:noFill/>
                </a:ln>
                <a:solidFill>
                  <a:srgbClr val="00000F"/>
                </a:solidFill>
                <a:effectLst/>
                <a:latin typeface="Calibri" pitchFamily="34" charset="0"/>
                <a:ea typeface="宋体" pitchFamily="2" charset="-122"/>
                <a:cs typeface="Helvetica"/>
              </a:rPr>
              <a:t>致力于推广普通病房的全面监护工作</a:t>
            </a:r>
            <a:r>
              <a:rPr kumimoji="0" lang="en-US" altLang="zh-CN" sz="1600" b="0" i="0" u="none" strike="noStrike" cap="none" normalizeH="0" baseline="0" dirty="0" smtClean="0">
                <a:ln>
                  <a:noFill/>
                </a:ln>
                <a:solidFill>
                  <a:srgbClr val="00000F"/>
                </a:solidFill>
                <a:effectLst/>
                <a:latin typeface="Calibri" pitchFamily="34" charset="0"/>
                <a:ea typeface="宋体" pitchFamily="2" charset="-122"/>
                <a:cs typeface="Helvetica"/>
              </a:rPr>
              <a:t>,</a:t>
            </a:r>
            <a:r>
              <a:rPr kumimoji="0" lang="zh-CN" altLang="en-US" sz="1600" b="0" i="0" u="none" strike="noStrike" cap="none" normalizeH="0" baseline="0" dirty="0" smtClean="0">
                <a:ln>
                  <a:noFill/>
                </a:ln>
                <a:solidFill>
                  <a:srgbClr val="00000F"/>
                </a:solidFill>
                <a:effectLst/>
                <a:latin typeface="Calibri" pitchFamily="34" charset="0"/>
                <a:ea typeface="宋体" pitchFamily="2" charset="-122"/>
                <a:cs typeface="Helvetica"/>
              </a:rPr>
              <a:t>基于大监护与云监护以及主动、被动监护概念的成熟</a:t>
            </a:r>
            <a:r>
              <a:rPr kumimoji="0" lang="en-US" altLang="zh-CN" sz="1600" b="0" i="0" u="none" strike="noStrike" cap="none" normalizeH="0" baseline="0" dirty="0" smtClean="0">
                <a:ln>
                  <a:noFill/>
                </a:ln>
                <a:solidFill>
                  <a:srgbClr val="00000F"/>
                </a:solidFill>
                <a:effectLst/>
                <a:latin typeface="Calibri" pitchFamily="34" charset="0"/>
                <a:ea typeface="宋体" pitchFamily="2" charset="-122"/>
                <a:cs typeface="Helvetica"/>
              </a:rPr>
              <a:t>,</a:t>
            </a:r>
            <a:r>
              <a:rPr kumimoji="0" lang="zh-CN" altLang="en-US" sz="1600" b="0" i="0" u="none" strike="noStrike" cap="none" normalizeH="0" baseline="0" dirty="0" smtClean="0">
                <a:ln>
                  <a:noFill/>
                </a:ln>
                <a:solidFill>
                  <a:srgbClr val="00000F"/>
                </a:solidFill>
                <a:effectLst/>
                <a:latin typeface="Calibri" pitchFamily="34" charset="0"/>
                <a:ea typeface="宋体" pitchFamily="2" charset="-122"/>
                <a:cs typeface="Helvetica"/>
              </a:rPr>
              <a:t>独家推出的云监护定位系统设备</a:t>
            </a:r>
            <a:r>
              <a:rPr kumimoji="0" lang="en-US" altLang="zh-CN" sz="1600" b="0" i="0" u="none" strike="noStrike" cap="none" normalizeH="0" baseline="0" dirty="0" smtClean="0">
                <a:ln>
                  <a:noFill/>
                </a:ln>
                <a:solidFill>
                  <a:srgbClr val="00000F"/>
                </a:solidFill>
                <a:effectLst/>
                <a:latin typeface="Calibri" pitchFamily="34" charset="0"/>
                <a:ea typeface="宋体" pitchFamily="2" charset="-122"/>
                <a:cs typeface="Helvetica"/>
              </a:rPr>
              <a:t>,</a:t>
            </a:r>
            <a:r>
              <a:rPr kumimoji="0" lang="zh-CN" altLang="en-US" sz="1600" b="0" i="0" u="none" strike="noStrike" cap="none" normalizeH="0" baseline="0" dirty="0" smtClean="0">
                <a:ln>
                  <a:noFill/>
                </a:ln>
                <a:solidFill>
                  <a:srgbClr val="00000F"/>
                </a:solidFill>
                <a:effectLst/>
                <a:latin typeface="Calibri" pitchFamily="34" charset="0"/>
                <a:ea typeface="宋体" pitchFamily="2" charset="-122"/>
                <a:cs typeface="Helvetica"/>
              </a:rPr>
              <a:t>具备常规生理参数的云监护、人员身份识别及定位、电子围栏等功能，有效实现人员生命体征实时监测及自动预警，实时定位人员的主动报警或跌落报警以及防止人员走失</a:t>
            </a:r>
            <a:r>
              <a:rPr lang="zh-CN" altLang="en-US" sz="1600" dirty="0" smtClean="0">
                <a:solidFill>
                  <a:srgbClr val="00000F"/>
                </a:solidFill>
                <a:latin typeface="Calibri" pitchFamily="34" charset="0"/>
                <a:ea typeface="宋体" pitchFamily="2" charset="-122"/>
                <a:cs typeface="Helvetica"/>
              </a:rPr>
              <a:t>等</a:t>
            </a:r>
            <a:r>
              <a:rPr kumimoji="0" lang="zh-CN" altLang="en-US" sz="1600" b="0" i="0" u="none" strike="noStrike" cap="none" normalizeH="0" baseline="0" dirty="0" smtClean="0">
                <a:ln>
                  <a:noFill/>
                </a:ln>
                <a:solidFill>
                  <a:srgbClr val="00000F"/>
                </a:solidFill>
                <a:effectLst/>
                <a:latin typeface="Calibri" pitchFamily="34" charset="0"/>
                <a:ea typeface="宋体" pitchFamily="2" charset="-122"/>
                <a:cs typeface="Helvetica"/>
              </a:rPr>
              <a:t>。</a:t>
            </a: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5" name="内容占位符 3" descr="logo.png"/>
          <p:cNvPicPr>
            <a:picLocks noChangeAspect="1"/>
          </p:cNvPicPr>
          <p:nvPr/>
        </p:nvPicPr>
        <p:blipFill>
          <a:blip r:embed="rId2" cstate="print"/>
          <a:stretch>
            <a:fillRect/>
          </a:stretch>
        </p:blipFill>
        <p:spPr>
          <a:xfrm>
            <a:off x="6215074" y="6143644"/>
            <a:ext cx="2817413" cy="5634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400" i="1" dirty="0" smtClean="0">
                <a:solidFill>
                  <a:schemeClr val="tx1"/>
                </a:solidFill>
              </a:rPr>
              <a:t>普通病房的全面监护的理论依据</a:t>
            </a:r>
            <a:endParaRPr lang="zh-CN" altLang="en-US" sz="2400" dirty="0"/>
          </a:p>
        </p:txBody>
      </p:sp>
      <p:pic>
        <p:nvPicPr>
          <p:cNvPr id="3" name="内容占位符 3" descr="logo.png"/>
          <p:cNvPicPr>
            <a:picLocks noChangeAspect="1"/>
          </p:cNvPicPr>
          <p:nvPr/>
        </p:nvPicPr>
        <p:blipFill>
          <a:blip r:embed="rId2" cstate="print"/>
          <a:stretch>
            <a:fillRect/>
          </a:stretch>
        </p:blipFill>
        <p:spPr>
          <a:xfrm>
            <a:off x="6215074" y="6143644"/>
            <a:ext cx="2817413" cy="563482"/>
          </a:xfrm>
          <a:prstGeom prst="rect">
            <a:avLst/>
          </a:prstGeom>
        </p:spPr>
      </p:pic>
      <p:sp>
        <p:nvSpPr>
          <p:cNvPr id="4" name="TextBox 3"/>
          <p:cNvSpPr txBox="1"/>
          <p:nvPr/>
        </p:nvSpPr>
        <p:spPr>
          <a:xfrm>
            <a:off x="1928794" y="2285992"/>
            <a:ext cx="5643602" cy="1569660"/>
          </a:xfrm>
          <a:prstGeom prst="rect">
            <a:avLst/>
          </a:prstGeom>
          <a:noFill/>
        </p:spPr>
        <p:txBody>
          <a:bodyPr wrap="square" rtlCol="0">
            <a:spAutoFit/>
          </a:bodyPr>
          <a:lstStyle/>
          <a:p>
            <a:r>
              <a:rPr lang="en-US" altLang="zh-CN" dirty="0" smtClean="0"/>
              <a:t>1</a:t>
            </a:r>
            <a:r>
              <a:rPr lang="zh-CN" altLang="en-US" dirty="0" smtClean="0"/>
              <a:t>、广义监护（大监护）</a:t>
            </a:r>
            <a:endParaRPr lang="en-US" altLang="zh-CN" dirty="0" smtClean="0"/>
          </a:p>
          <a:p>
            <a:r>
              <a:rPr lang="en-US" altLang="zh-CN" dirty="0" smtClean="0"/>
              <a:t>     </a:t>
            </a:r>
            <a:r>
              <a:rPr lang="zh-CN" altLang="en-US" sz="1400" dirty="0" smtClean="0"/>
              <a:t>目前监护数据从体温，脉搏，血压到血氧，血糖以及心电等，随着互联网技术的发展，监护定位数据开始进入了临床的视野，相信不久的未来，医院将广泛的实施监测监护定位数据，来加速互联网科室的建设。</a:t>
            </a:r>
            <a:endParaRPr lang="en-US" altLang="zh-CN" sz="1400" dirty="0" smtClean="0"/>
          </a:p>
          <a:p>
            <a:r>
              <a:rPr lang="zh-CN" altLang="en-US" dirty="0" smtClean="0"/>
              <a:t>     </a:t>
            </a:r>
            <a:endParaRPr lang="zh-CN" altLang="en-US" dirty="0"/>
          </a:p>
        </p:txBody>
      </p:sp>
      <p:sp>
        <p:nvSpPr>
          <p:cNvPr id="5" name="TextBox 4"/>
          <p:cNvSpPr txBox="1"/>
          <p:nvPr/>
        </p:nvSpPr>
        <p:spPr>
          <a:xfrm>
            <a:off x="1928794" y="3857628"/>
            <a:ext cx="5715040" cy="584775"/>
          </a:xfrm>
          <a:prstGeom prst="rect">
            <a:avLst/>
          </a:prstGeom>
          <a:noFill/>
        </p:spPr>
        <p:txBody>
          <a:bodyPr wrap="square" rtlCol="0">
            <a:spAutoFit/>
          </a:bodyPr>
          <a:lstStyle/>
          <a:p>
            <a:r>
              <a:rPr lang="en-US" altLang="zh-CN" dirty="0" smtClean="0"/>
              <a:t>2</a:t>
            </a:r>
            <a:r>
              <a:rPr lang="zh-CN" altLang="en-US" dirty="0" smtClean="0"/>
              <a:t>、云监护</a:t>
            </a:r>
            <a:endParaRPr lang="en-US" altLang="zh-CN" dirty="0" smtClean="0"/>
          </a:p>
          <a:p>
            <a:r>
              <a:rPr lang="zh-CN" altLang="en-US" sz="1400" dirty="0" smtClean="0"/>
              <a:t>     所有数据上传到云端，可以在任何地方实时了解科室及患者的状况。</a:t>
            </a:r>
            <a:endParaRPr lang="zh-CN" altLang="en-US" sz="1400" dirty="0"/>
          </a:p>
        </p:txBody>
      </p:sp>
      <p:sp>
        <p:nvSpPr>
          <p:cNvPr id="6" name="TextBox 5"/>
          <p:cNvSpPr txBox="1"/>
          <p:nvPr/>
        </p:nvSpPr>
        <p:spPr>
          <a:xfrm>
            <a:off x="1928794" y="4929198"/>
            <a:ext cx="2598788" cy="369332"/>
          </a:xfrm>
          <a:prstGeom prst="rect">
            <a:avLst/>
          </a:prstGeom>
          <a:noFill/>
        </p:spPr>
        <p:txBody>
          <a:bodyPr wrap="none" rtlCol="0">
            <a:spAutoFit/>
          </a:bodyPr>
          <a:lstStyle/>
          <a:p>
            <a:r>
              <a:rPr lang="en-US" altLang="zh-CN" dirty="0" smtClean="0"/>
              <a:t>3</a:t>
            </a:r>
            <a:r>
              <a:rPr lang="zh-CN" altLang="en-US" dirty="0" smtClean="0"/>
              <a:t>、主动监护与被动监护</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85728"/>
            <a:ext cx="8305800" cy="1143000"/>
          </a:xfrm>
        </p:spPr>
        <p:txBody>
          <a:bodyPr>
            <a:normAutofit/>
          </a:bodyPr>
          <a:lstStyle/>
          <a:p>
            <a:r>
              <a:rPr lang="zh-CN" altLang="en-US" sz="3200" i="1" dirty="0" smtClean="0">
                <a:solidFill>
                  <a:schemeClr val="tx1"/>
                </a:solidFill>
              </a:rPr>
              <a:t>寻迹监护定位系统的组成示意图</a:t>
            </a:r>
            <a:endParaRPr lang="zh-CN" altLang="en-US" sz="3200" i="1" dirty="0">
              <a:solidFill>
                <a:schemeClr val="tx1"/>
              </a:solidFill>
            </a:endParaRPr>
          </a:p>
        </p:txBody>
      </p:sp>
      <p:pic>
        <p:nvPicPr>
          <p:cNvPr id="3" name="身份识别功能.png"/>
          <p:cNvPicPr/>
          <p:nvPr/>
        </p:nvPicPr>
        <p:blipFill>
          <a:blip r:embed="rId2" cstate="print">
            <a:extLst/>
          </a:blip>
          <a:srcRect l="2992" r="2992"/>
          <a:stretch>
            <a:fillRect/>
          </a:stretch>
        </p:blipFill>
        <p:spPr>
          <a:xfrm>
            <a:off x="4429124" y="5214950"/>
            <a:ext cx="1285884" cy="1357322"/>
          </a:xfrm>
          <a:prstGeom prst="rect">
            <a:avLst/>
          </a:prstGeom>
          <a:ln w="12700">
            <a:miter lim="400000"/>
          </a:ln>
        </p:spPr>
      </p:pic>
      <p:pic>
        <p:nvPicPr>
          <p:cNvPr id="4" name="iOS寻迹系统.png"/>
          <p:cNvPicPr/>
          <p:nvPr/>
        </p:nvPicPr>
        <p:blipFill>
          <a:blip r:embed="rId3" cstate="print">
            <a:extLst/>
          </a:blip>
          <a:stretch>
            <a:fillRect/>
          </a:stretch>
        </p:blipFill>
        <p:spPr>
          <a:xfrm>
            <a:off x="2714612" y="5214950"/>
            <a:ext cx="714380" cy="1357322"/>
          </a:xfrm>
          <a:prstGeom prst="rect">
            <a:avLst/>
          </a:prstGeom>
          <a:ln w="12700">
            <a:miter lim="400000"/>
          </a:ln>
        </p:spPr>
      </p:pic>
      <p:pic>
        <p:nvPicPr>
          <p:cNvPr id="6" name="后台管理端.png"/>
          <p:cNvPicPr/>
          <p:nvPr/>
        </p:nvPicPr>
        <p:blipFill>
          <a:blip r:embed="rId4" cstate="print">
            <a:extLst/>
          </a:blip>
          <a:stretch>
            <a:fillRect/>
          </a:stretch>
        </p:blipFill>
        <p:spPr>
          <a:xfrm>
            <a:off x="285720" y="5214950"/>
            <a:ext cx="2286016" cy="1428760"/>
          </a:xfrm>
          <a:prstGeom prst="rect">
            <a:avLst/>
          </a:prstGeom>
          <a:ln w="12700">
            <a:miter lim="400000"/>
          </a:ln>
        </p:spPr>
      </p:pic>
      <p:pic>
        <p:nvPicPr>
          <p:cNvPr id="18" name="安卓操作段.png"/>
          <p:cNvPicPr/>
          <p:nvPr/>
        </p:nvPicPr>
        <p:blipFill>
          <a:blip r:embed="rId5" cstate="print">
            <a:extLst/>
          </a:blip>
          <a:stretch>
            <a:fillRect/>
          </a:stretch>
        </p:blipFill>
        <p:spPr>
          <a:xfrm>
            <a:off x="3571868" y="5214950"/>
            <a:ext cx="714380" cy="1357322"/>
          </a:xfrm>
          <a:prstGeom prst="rect">
            <a:avLst/>
          </a:prstGeom>
          <a:ln w="12700">
            <a:miter lim="400000"/>
          </a:ln>
        </p:spPr>
      </p:pic>
      <p:pic>
        <p:nvPicPr>
          <p:cNvPr id="21" name="内容占位符 3" descr="logo.png"/>
          <p:cNvPicPr>
            <a:picLocks noChangeAspect="1"/>
          </p:cNvPicPr>
          <p:nvPr/>
        </p:nvPicPr>
        <p:blipFill>
          <a:blip r:embed="rId6" cstate="print"/>
          <a:stretch>
            <a:fillRect/>
          </a:stretch>
        </p:blipFill>
        <p:spPr>
          <a:xfrm>
            <a:off x="6215074" y="6143644"/>
            <a:ext cx="2817413" cy="563482"/>
          </a:xfrm>
          <a:prstGeom prst="rect">
            <a:avLst/>
          </a:prstGeom>
        </p:spPr>
      </p:pic>
      <p:pic>
        <p:nvPicPr>
          <p:cNvPr id="27" name="图片 26" descr="配置图.jpg"/>
          <p:cNvPicPr>
            <a:picLocks noChangeAspect="1"/>
          </p:cNvPicPr>
          <p:nvPr/>
        </p:nvPicPr>
        <p:blipFill>
          <a:blip r:embed="rId7" cstate="print"/>
          <a:stretch>
            <a:fillRect/>
          </a:stretch>
        </p:blipFill>
        <p:spPr>
          <a:xfrm>
            <a:off x="357126" y="1785926"/>
            <a:ext cx="8786874" cy="339591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i="1" dirty="0" smtClean="0">
                <a:solidFill>
                  <a:schemeClr val="tx1"/>
                </a:solidFill>
              </a:rPr>
              <a:t>寻迹医疗定位系统应用实例</a:t>
            </a:r>
            <a:endParaRPr lang="zh-CN" altLang="en-US" sz="3600" i="1" dirty="0">
              <a:solidFill>
                <a:schemeClr val="tx1"/>
              </a:solidFill>
            </a:endParaRPr>
          </a:p>
        </p:txBody>
      </p:sp>
      <p:pic>
        <p:nvPicPr>
          <p:cNvPr id="3" name="内容占位符 3" descr="logo.png"/>
          <p:cNvPicPr>
            <a:picLocks noChangeAspect="1"/>
          </p:cNvPicPr>
          <p:nvPr/>
        </p:nvPicPr>
        <p:blipFill>
          <a:blip r:embed="rId2" cstate="print"/>
          <a:stretch>
            <a:fillRect/>
          </a:stretch>
        </p:blipFill>
        <p:spPr>
          <a:xfrm>
            <a:off x="6215074" y="6143644"/>
            <a:ext cx="2817413" cy="563482"/>
          </a:xfrm>
          <a:prstGeom prst="rect">
            <a:avLst/>
          </a:prstGeom>
        </p:spPr>
      </p:pic>
      <p:sp>
        <p:nvSpPr>
          <p:cNvPr id="4" name="矩形 3"/>
          <p:cNvSpPr/>
          <p:nvPr/>
        </p:nvSpPr>
        <p:spPr>
          <a:xfrm>
            <a:off x="1643042" y="2000240"/>
            <a:ext cx="2608406" cy="369332"/>
          </a:xfrm>
          <a:prstGeom prst="rect">
            <a:avLst/>
          </a:prstGeom>
        </p:spPr>
        <p:txBody>
          <a:bodyPr wrap="none">
            <a:spAutoFit/>
          </a:bodyPr>
          <a:lstStyle/>
          <a:p>
            <a:r>
              <a:rPr lang="zh-CN" altLang="en-US" dirty="0" smtClean="0">
                <a:uFill>
                  <a:solidFill>
                    <a:srgbClr val="83C339"/>
                  </a:solidFill>
                </a:uFill>
                <a:latin typeface="华文楷体" pitchFamily="2" charset="-122"/>
                <a:ea typeface="华文楷体" pitchFamily="2" charset="-122"/>
                <a:cs typeface="Helvetica Neue Bold Condensed"/>
                <a:sym typeface="Helvetica Neue Bold Condensed"/>
              </a:rPr>
              <a:t>防止病人走失</a:t>
            </a:r>
            <a:r>
              <a:rPr lang="en-US" altLang="zh-CN" dirty="0" smtClean="0">
                <a:uFill>
                  <a:solidFill>
                    <a:srgbClr val="83C339"/>
                  </a:solidFill>
                </a:uFill>
                <a:latin typeface="华文楷体" pitchFamily="2" charset="-122"/>
                <a:ea typeface="华文楷体" pitchFamily="2" charset="-122"/>
                <a:cs typeface="Helvetica Neue Bold Condensed"/>
                <a:sym typeface="Helvetica Neue Bold Condensed"/>
              </a:rPr>
              <a:t>/</a:t>
            </a:r>
            <a:r>
              <a:rPr lang="zh-CN" altLang="en-US" dirty="0" smtClean="0">
                <a:uFill>
                  <a:solidFill>
                    <a:srgbClr val="83C339"/>
                  </a:solidFill>
                </a:uFill>
                <a:latin typeface="华文楷体" pitchFamily="2" charset="-122"/>
                <a:ea typeface="华文楷体" pitchFamily="2" charset="-122"/>
                <a:cs typeface="Helvetica Neue Bold Condensed"/>
                <a:sym typeface="Helvetica Neue Bold Condensed"/>
              </a:rPr>
              <a:t>失踪系统</a:t>
            </a:r>
            <a:endParaRPr lang="zh-CN" altLang="en-US" dirty="0"/>
          </a:p>
        </p:txBody>
      </p:sp>
      <p:sp>
        <p:nvSpPr>
          <p:cNvPr id="5" name="TextBox 4"/>
          <p:cNvSpPr txBox="1"/>
          <p:nvPr/>
        </p:nvSpPr>
        <p:spPr>
          <a:xfrm>
            <a:off x="2143108" y="2571744"/>
            <a:ext cx="4108817" cy="923330"/>
          </a:xfrm>
          <a:prstGeom prst="rect">
            <a:avLst/>
          </a:prstGeom>
          <a:noFill/>
        </p:spPr>
        <p:txBody>
          <a:bodyPr wrap="none" rtlCol="0">
            <a:spAutoFit/>
          </a:bodyPr>
          <a:lstStyle/>
          <a:p>
            <a:r>
              <a:rPr lang="zh-CN" altLang="en-US" dirty="0" smtClean="0"/>
              <a:t>使用医院：广州医科大学附属第三医院</a:t>
            </a:r>
            <a:endParaRPr lang="en-US" altLang="zh-CN" dirty="0" smtClean="0"/>
          </a:p>
          <a:p>
            <a:r>
              <a:rPr lang="zh-CN" altLang="en-US" dirty="0" smtClean="0"/>
              <a:t>使用科室：神经内科</a:t>
            </a:r>
            <a:endParaRPr lang="en-US" altLang="zh-CN" dirty="0" smtClean="0"/>
          </a:p>
          <a:p>
            <a:endParaRPr lang="zh-CN" altLang="en-US" dirty="0"/>
          </a:p>
        </p:txBody>
      </p:sp>
      <p:pic>
        <p:nvPicPr>
          <p:cNvPr id="6" name="图片 5" descr="Cache_-1d97255515358095..jpg"/>
          <p:cNvPicPr>
            <a:picLocks noChangeAspect="1"/>
          </p:cNvPicPr>
          <p:nvPr/>
        </p:nvPicPr>
        <p:blipFill>
          <a:blip r:embed="rId3" cstate="print"/>
          <a:stretch>
            <a:fillRect/>
          </a:stretch>
        </p:blipFill>
        <p:spPr>
          <a:xfrm rot="5400000">
            <a:off x="3551032" y="3783215"/>
            <a:ext cx="2452703" cy="1839527"/>
          </a:xfrm>
          <a:prstGeom prst="rect">
            <a:avLst/>
          </a:prstGeom>
        </p:spPr>
      </p:pic>
      <p:pic>
        <p:nvPicPr>
          <p:cNvPr id="7" name="图片 6" descr="Cache_5e7668b614f23229..jpg"/>
          <p:cNvPicPr>
            <a:picLocks noChangeAspect="1"/>
          </p:cNvPicPr>
          <p:nvPr/>
        </p:nvPicPr>
        <p:blipFill>
          <a:blip r:embed="rId4" cstate="print"/>
          <a:stretch>
            <a:fillRect/>
          </a:stretch>
        </p:blipFill>
        <p:spPr>
          <a:xfrm>
            <a:off x="5715008" y="4000504"/>
            <a:ext cx="2123979" cy="1592984"/>
          </a:xfrm>
          <a:prstGeom prst="rect">
            <a:avLst/>
          </a:prstGeom>
        </p:spPr>
      </p:pic>
      <p:pic>
        <p:nvPicPr>
          <p:cNvPr id="8" name="图片 7" descr="Cache_396755d60745cb40..jpg"/>
          <p:cNvPicPr>
            <a:picLocks noChangeAspect="1"/>
          </p:cNvPicPr>
          <p:nvPr/>
        </p:nvPicPr>
        <p:blipFill>
          <a:blip r:embed="rId5" cstate="print"/>
          <a:stretch>
            <a:fillRect/>
          </a:stretch>
        </p:blipFill>
        <p:spPr>
          <a:xfrm rot="5400000">
            <a:off x="1765082" y="3783214"/>
            <a:ext cx="2452704" cy="1839528"/>
          </a:xfrm>
          <a:prstGeom prst="rect">
            <a:avLst/>
          </a:prstGeom>
        </p:spPr>
      </p:pic>
      <p:pic>
        <p:nvPicPr>
          <p:cNvPr id="9" name="图片 8" descr="Cache_693609d7611db775..jpg"/>
          <p:cNvPicPr>
            <a:picLocks noChangeAspect="1"/>
          </p:cNvPicPr>
          <p:nvPr/>
        </p:nvPicPr>
        <p:blipFill>
          <a:blip r:embed="rId6" cstate="print"/>
          <a:stretch>
            <a:fillRect/>
          </a:stretch>
        </p:blipFill>
        <p:spPr>
          <a:xfrm>
            <a:off x="214282" y="3440680"/>
            <a:ext cx="1855439" cy="250999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785786" y="928670"/>
            <a:ext cx="7620000" cy="5486400"/>
          </a:xfrm>
          <a:prstGeom prst="rect">
            <a:avLst/>
          </a:prstGeom>
          <a:noFill/>
          <a:ln w="12700" cap="sq">
            <a:noFill/>
            <a:miter lim="800000"/>
            <a:headEnd type="none" w="sm" len="sm"/>
            <a:tailEnd type="none" w="sm" len="sm"/>
          </a:ln>
          <a:effectLst/>
        </p:spPr>
      </p:pic>
      <p:sp>
        <p:nvSpPr>
          <p:cNvPr id="4" name="WordArt 4"/>
          <p:cNvSpPr>
            <a:spLocks noChangeArrowheads="1" noChangeShapeType="1" noTextEdit="1"/>
          </p:cNvSpPr>
          <p:nvPr/>
        </p:nvSpPr>
        <p:spPr bwMode="auto">
          <a:xfrm>
            <a:off x="1643042" y="2071678"/>
            <a:ext cx="2286016" cy="1063630"/>
          </a:xfrm>
          <a:prstGeom prst="rect">
            <a:avLst/>
          </a:prstGeom>
        </p:spPr>
        <p:txBody>
          <a:bodyPr wrap="none" fromWordArt="1">
            <a:prstTxWarp prst="textPlain">
              <a:avLst>
                <a:gd name="adj" fmla="val 50630"/>
              </a:avLst>
            </a:prstTxWarp>
          </a:bodyPr>
          <a:lstStyle/>
          <a:p>
            <a:pPr algn="ctr"/>
            <a:r>
              <a:rPr lang="zh-CN" altLang="en-US" sz="5400" b="1" i="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宋体"/>
                <a:ea typeface="宋体"/>
              </a:rPr>
              <a:t>谢谢</a:t>
            </a:r>
            <a:endParaRPr lang="zh-CN" altLang="en-US" sz="5400" b="1" i="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宋体"/>
              <a:ea typeface="宋体"/>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3" descr="logo.png"/>
          <p:cNvPicPr>
            <a:picLocks noChangeAspect="1"/>
          </p:cNvPicPr>
          <p:nvPr/>
        </p:nvPicPr>
        <p:blipFill>
          <a:blip r:embed="rId2" cstate="print"/>
          <a:stretch>
            <a:fillRect/>
          </a:stretch>
        </p:blipFill>
        <p:spPr>
          <a:xfrm>
            <a:off x="6215074" y="6143644"/>
            <a:ext cx="2817413" cy="563482"/>
          </a:xfrm>
          <a:prstGeom prst="rect">
            <a:avLst/>
          </a:prstGeom>
        </p:spPr>
      </p:pic>
      <p:sp>
        <p:nvSpPr>
          <p:cNvPr id="5" name="标题 1"/>
          <p:cNvSpPr txBox="1">
            <a:spLocks/>
          </p:cNvSpPr>
          <p:nvPr/>
        </p:nvSpPr>
        <p:spPr>
          <a:xfrm>
            <a:off x="1500166" y="1214422"/>
            <a:ext cx="4429156" cy="714372"/>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lvl="0">
              <a:spcBef>
                <a:spcPct val="0"/>
              </a:spcBef>
              <a:defRPr/>
            </a:pPr>
            <a:r>
              <a:rPr kumimoji="0" lang="zh-CN" altLang="en-US" sz="2400" b="0" i="0" u="none" strike="noStrike" kern="1200" cap="none" spc="0" normalizeH="0" baseline="0" noProof="0" dirty="0" smtClean="0">
                <a:ln>
                  <a:noFill/>
                </a:ln>
                <a:solidFill>
                  <a:schemeClr val="tx2"/>
                </a:solidFill>
                <a:effectLst/>
                <a:uLnTx/>
                <a:uFillTx/>
                <a:latin typeface="+mj-lt"/>
                <a:ea typeface="+mj-ea"/>
                <a:cs typeface="+mj-cs"/>
              </a:rPr>
              <a:t>监护定位</a:t>
            </a:r>
            <a:r>
              <a:rPr lang="en-US" altLang="zh-CN" sz="2400" dirty="0" smtClean="0">
                <a:solidFill>
                  <a:schemeClr val="tx2"/>
                </a:solidFill>
                <a:latin typeface="+mj-lt"/>
                <a:ea typeface="+mj-ea"/>
                <a:cs typeface="+mj-cs"/>
              </a:rPr>
              <a:t>-----</a:t>
            </a:r>
            <a:r>
              <a:rPr kumimoji="0" lang="zh-CN" altLang="en-US" sz="2400" b="0" i="0" u="none" strike="noStrike" kern="1200" cap="none" spc="0" normalizeH="0" baseline="0" noProof="0" dirty="0" smtClean="0">
                <a:ln>
                  <a:noFill/>
                </a:ln>
                <a:solidFill>
                  <a:schemeClr val="tx2"/>
                </a:solidFill>
                <a:effectLst/>
                <a:uLnTx/>
                <a:uFillTx/>
                <a:latin typeface="+mj-lt"/>
                <a:ea typeface="+mj-ea"/>
                <a:cs typeface="+mj-cs"/>
              </a:rPr>
              <a:t>监护数据的新成员</a:t>
            </a:r>
            <a:endParaRPr kumimoji="0" lang="zh-CN" alt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TextBox 6"/>
          <p:cNvSpPr txBox="1"/>
          <p:nvPr/>
        </p:nvSpPr>
        <p:spPr>
          <a:xfrm>
            <a:off x="1214414" y="2357430"/>
            <a:ext cx="4286280" cy="1815882"/>
          </a:xfrm>
          <a:prstGeom prst="rect">
            <a:avLst/>
          </a:prstGeom>
          <a:noFill/>
        </p:spPr>
        <p:txBody>
          <a:bodyPr wrap="square" rtlCol="0">
            <a:spAutoFit/>
          </a:bodyPr>
          <a:lstStyle/>
          <a:p>
            <a:r>
              <a:rPr lang="zh-CN" altLang="en-US" sz="1600" dirty="0" smtClean="0"/>
              <a:t>“分级护理制度”中，要求定时测量体温、脉搏、呼吸、血压，密切观察病情，记录饮食和排出物的量，进行基础护理和生活护理，翻身按摩等。随着互联网时代的来临，一种新的监护数据也开始提上了医院日常管理的日程，这种监护数据主要是监护人员的实时活动状态，简称“监护定位”。</a:t>
            </a:r>
            <a:endParaRPr lang="zh-CN" altLang="en-US" sz="1600" dirty="0"/>
          </a:p>
        </p:txBody>
      </p:sp>
      <p:sp>
        <p:nvSpPr>
          <p:cNvPr id="8" name="TextBox 7"/>
          <p:cNvSpPr txBox="1"/>
          <p:nvPr/>
        </p:nvSpPr>
        <p:spPr>
          <a:xfrm>
            <a:off x="1214414" y="4429132"/>
            <a:ext cx="6357982" cy="1323439"/>
          </a:xfrm>
          <a:prstGeom prst="rect">
            <a:avLst/>
          </a:prstGeom>
          <a:noFill/>
        </p:spPr>
        <p:txBody>
          <a:bodyPr wrap="square" rtlCol="0">
            <a:spAutoFit/>
          </a:bodyPr>
          <a:lstStyle/>
          <a:p>
            <a:r>
              <a:rPr lang="zh-CN" altLang="en-US" sz="1600" b="1" dirty="0" smtClean="0">
                <a:solidFill>
                  <a:srgbClr val="FF0000"/>
                </a:solidFill>
              </a:rPr>
              <a:t>监护定位</a:t>
            </a:r>
            <a:r>
              <a:rPr lang="zh-CN" altLang="en-US" sz="1600" dirty="0" smtClean="0"/>
              <a:t>是指人员的实时活动状态的监控，其核心含义主要是活与动，活即基础生命体征，动即人员身份识别，位置确认和行动轨迹。实时监测患者的活动状态是现代互联网医疗技术发展的科研产物，越来越多的医院也开始了各种尝试，随着对安全与健康的要求不断加深，监护定位这个护理数据的新成员一定会得到更多的注视与广泛的应用。</a:t>
            </a:r>
            <a:endParaRPr lang="en-US" altLang="zh-CN" sz="1600" dirty="0" smtClean="0"/>
          </a:p>
        </p:txBody>
      </p:sp>
      <p:pic>
        <p:nvPicPr>
          <p:cNvPr id="6" name="Picture 2"/>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6072198" y="2643182"/>
            <a:ext cx="2486917" cy="13888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852" y="1142984"/>
            <a:ext cx="2328850" cy="561228"/>
          </a:xfrm>
        </p:spPr>
        <p:txBody>
          <a:bodyPr>
            <a:normAutofit fontScale="90000"/>
          </a:bodyPr>
          <a:lstStyle/>
          <a:p>
            <a:r>
              <a:rPr lang="zh-CN" altLang="en-US" sz="2400" b="1" dirty="0" smtClean="0"/>
              <a:t>什么是“监护定位”</a:t>
            </a:r>
            <a:endParaRPr lang="zh-CN" altLang="en-US" sz="2400" b="1" dirty="0"/>
          </a:p>
        </p:txBody>
      </p:sp>
      <p:pic>
        <p:nvPicPr>
          <p:cNvPr id="3" name="内容占位符 3" descr="logo.png"/>
          <p:cNvPicPr>
            <a:picLocks noChangeAspect="1"/>
          </p:cNvPicPr>
          <p:nvPr/>
        </p:nvPicPr>
        <p:blipFill>
          <a:blip r:embed="rId2" cstate="print"/>
          <a:stretch>
            <a:fillRect/>
          </a:stretch>
        </p:blipFill>
        <p:spPr>
          <a:xfrm>
            <a:off x="6215074" y="6143644"/>
            <a:ext cx="2817413" cy="563482"/>
          </a:xfrm>
          <a:prstGeom prst="rect">
            <a:avLst/>
          </a:prstGeom>
        </p:spPr>
      </p:pic>
      <p:sp>
        <p:nvSpPr>
          <p:cNvPr id="4" name="矩形 3"/>
          <p:cNvSpPr/>
          <p:nvPr/>
        </p:nvSpPr>
        <p:spPr>
          <a:xfrm>
            <a:off x="785786" y="1785926"/>
            <a:ext cx="5500726" cy="1323439"/>
          </a:xfrm>
          <a:prstGeom prst="rect">
            <a:avLst/>
          </a:prstGeom>
        </p:spPr>
        <p:txBody>
          <a:bodyPr wrap="square">
            <a:spAutoFit/>
          </a:bodyPr>
          <a:lstStyle/>
          <a:p>
            <a:r>
              <a:rPr lang="zh-CN" altLang="en-US" sz="1600" dirty="0" smtClean="0">
                <a:latin typeface="宋体" pitchFamily="2" charset="-122"/>
                <a:ea typeface="宋体" pitchFamily="2" charset="-122"/>
              </a:rPr>
              <a:t>   定位是通过在室内的各处布置基站，用户可凭借手机和手环等在基站中产生包括距离和信号强度等指纹特征，再根据多个基站的指纹交叉确定用户的位置，同时，手环具备基本生命体征的监测，结合应用于各种意外的及时报警，科室互联网化管理以及其他扩展用途。</a:t>
            </a:r>
            <a:endParaRPr lang="zh-CN" altLang="en-US" sz="1600" dirty="0"/>
          </a:p>
        </p:txBody>
      </p:sp>
      <p:sp>
        <p:nvSpPr>
          <p:cNvPr id="8" name="标题 1"/>
          <p:cNvSpPr txBox="1">
            <a:spLocks/>
          </p:cNvSpPr>
          <p:nvPr/>
        </p:nvSpPr>
        <p:spPr>
          <a:xfrm>
            <a:off x="1142976" y="3214686"/>
            <a:ext cx="3786214" cy="642942"/>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smtClean="0">
                <a:ln>
                  <a:noFill/>
                </a:ln>
                <a:solidFill>
                  <a:schemeClr val="tx2"/>
                </a:solidFill>
                <a:effectLst/>
                <a:uLnTx/>
                <a:uFillTx/>
                <a:latin typeface="+mj-lt"/>
                <a:ea typeface="+mj-ea"/>
                <a:cs typeface="+mj-cs"/>
              </a:rPr>
              <a:t>监护定位的</a:t>
            </a:r>
            <a:r>
              <a:rPr lang="zh-CN" altLang="en-US" sz="2400" b="1" dirty="0" smtClean="0">
                <a:solidFill>
                  <a:schemeClr val="tx2"/>
                </a:solidFill>
                <a:latin typeface="+mj-lt"/>
                <a:ea typeface="+mj-ea"/>
                <a:cs typeface="+mj-cs"/>
              </a:rPr>
              <a:t>互联网</a:t>
            </a:r>
            <a:r>
              <a:rPr kumimoji="0" lang="zh-CN" altLang="en-US" sz="2400" b="1" i="0" u="none" strike="noStrike" kern="1200" cap="none" spc="0" normalizeH="0" baseline="0" noProof="0" dirty="0" smtClean="0">
                <a:ln>
                  <a:noFill/>
                </a:ln>
                <a:solidFill>
                  <a:schemeClr val="tx2"/>
                </a:solidFill>
                <a:effectLst/>
                <a:uLnTx/>
                <a:uFillTx/>
                <a:latin typeface="+mj-lt"/>
                <a:ea typeface="+mj-ea"/>
                <a:cs typeface="+mj-cs"/>
              </a:rPr>
              <a:t>应用</a:t>
            </a:r>
            <a:r>
              <a:rPr lang="zh-CN" altLang="en-US" sz="2400" b="1" dirty="0" smtClean="0">
                <a:solidFill>
                  <a:schemeClr val="tx2"/>
                </a:solidFill>
                <a:latin typeface="+mj-lt"/>
                <a:ea typeface="+mj-ea"/>
                <a:cs typeface="+mj-cs"/>
              </a:rPr>
              <a:t>方向</a:t>
            </a:r>
            <a:endParaRPr kumimoji="0" lang="zh-CN" altLang="en-US" sz="2400" b="1" i="0" u="none" strike="noStrike" kern="1200" cap="none" spc="0" normalizeH="0" baseline="0" noProof="0" dirty="0">
              <a:ln>
                <a:noFill/>
              </a:ln>
              <a:solidFill>
                <a:schemeClr val="tx2"/>
              </a:solidFill>
              <a:effectLst/>
              <a:uLnTx/>
              <a:uFillTx/>
              <a:latin typeface="+mj-lt"/>
              <a:ea typeface="+mj-ea"/>
              <a:cs typeface="+mj-cs"/>
            </a:endParaRPr>
          </a:p>
        </p:txBody>
      </p:sp>
      <p:sp>
        <p:nvSpPr>
          <p:cNvPr id="9" name="矩形 8"/>
          <p:cNvSpPr/>
          <p:nvPr/>
        </p:nvSpPr>
        <p:spPr>
          <a:xfrm>
            <a:off x="1142976" y="4214818"/>
            <a:ext cx="1428760" cy="57150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人员</a:t>
            </a:r>
            <a:r>
              <a:rPr lang="en-US" altLang="zh-CN" sz="1400" b="1" dirty="0" smtClean="0"/>
              <a:t>,</a:t>
            </a:r>
            <a:r>
              <a:rPr lang="zh-CN" altLang="en-US" sz="1400" b="1" dirty="0" smtClean="0"/>
              <a:t>物品管理</a:t>
            </a:r>
            <a:endParaRPr lang="zh-CN" altLang="en-US" sz="1400" b="1" dirty="0"/>
          </a:p>
        </p:txBody>
      </p:sp>
      <p:sp>
        <p:nvSpPr>
          <p:cNvPr id="10" name="矩形 9"/>
          <p:cNvSpPr/>
          <p:nvPr/>
        </p:nvSpPr>
        <p:spPr>
          <a:xfrm>
            <a:off x="3071802" y="4214818"/>
            <a:ext cx="1428760" cy="57150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个性化营销</a:t>
            </a:r>
            <a:endParaRPr lang="zh-CN" altLang="en-US" sz="1400" b="1" dirty="0"/>
          </a:p>
        </p:txBody>
      </p:sp>
      <p:sp>
        <p:nvSpPr>
          <p:cNvPr id="11" name="矩形 10"/>
          <p:cNvSpPr/>
          <p:nvPr/>
        </p:nvSpPr>
        <p:spPr>
          <a:xfrm>
            <a:off x="1142976" y="5214950"/>
            <a:ext cx="1428760" cy="571504"/>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rPr>
              <a:t>大数据分析</a:t>
            </a:r>
            <a:endParaRPr lang="zh-CN" altLang="en-US" sz="1400" b="1" dirty="0">
              <a:solidFill>
                <a:schemeClr val="bg1"/>
              </a:solidFill>
            </a:endParaRPr>
          </a:p>
        </p:txBody>
      </p:sp>
      <p:sp>
        <p:nvSpPr>
          <p:cNvPr id="12" name="矩形 11"/>
          <p:cNvSpPr/>
          <p:nvPr/>
        </p:nvSpPr>
        <p:spPr>
          <a:xfrm>
            <a:off x="3071802" y="5214950"/>
            <a:ext cx="1571636" cy="57150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室内精准导航</a:t>
            </a:r>
            <a:endParaRPr lang="zh-CN" altLang="en-US" sz="1400" b="1" dirty="0"/>
          </a:p>
        </p:txBody>
      </p:sp>
      <p:sp>
        <p:nvSpPr>
          <p:cNvPr id="13" name="矩形 12"/>
          <p:cNvSpPr/>
          <p:nvPr/>
        </p:nvSpPr>
        <p:spPr>
          <a:xfrm>
            <a:off x="5072066" y="5214950"/>
            <a:ext cx="1428760" cy="57150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社交网络</a:t>
            </a:r>
            <a:endParaRPr lang="zh-CN" altLang="en-US" sz="1400" b="1" dirty="0"/>
          </a:p>
        </p:txBody>
      </p:sp>
      <p:pic>
        <p:nvPicPr>
          <p:cNvPr id="14" name="图片 13" descr="5000715.jpg"/>
          <p:cNvPicPr>
            <a:picLocks noChangeAspect="1"/>
          </p:cNvPicPr>
          <p:nvPr/>
        </p:nvPicPr>
        <p:blipFill>
          <a:blip r:embed="rId3" cstate="print"/>
          <a:stretch>
            <a:fillRect/>
          </a:stretch>
        </p:blipFill>
        <p:spPr>
          <a:xfrm>
            <a:off x="5643570" y="3357562"/>
            <a:ext cx="2997399" cy="17145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428604"/>
            <a:ext cx="8286808" cy="1643074"/>
          </a:xfrm>
        </p:spPr>
        <p:txBody>
          <a:bodyPr>
            <a:normAutofit/>
          </a:bodyPr>
          <a:lstStyle/>
          <a:p>
            <a:pPr lvl="0"/>
            <a:r>
              <a:rPr lang="zh-CN" altLang="en-US" sz="3600" i="1" dirty="0" smtClean="0">
                <a:solidFill>
                  <a:schemeClr val="tx1"/>
                </a:solidFill>
                <a:uFill>
                  <a:solidFill>
                    <a:srgbClr val="FFFFFF"/>
                  </a:solidFill>
                </a:uFill>
              </a:rPr>
              <a:t>寻迹监护定位系统介绍</a:t>
            </a:r>
            <a:r>
              <a:rPr lang="zh-CN" altLang="en-US" sz="5400" b="1" i="1" dirty="0" smtClean="0">
                <a:solidFill>
                  <a:schemeClr val="tx1"/>
                </a:solidFill>
                <a:uFill>
                  <a:solidFill>
                    <a:srgbClr val="FFFFFF"/>
                  </a:solidFill>
                </a:uFill>
              </a:rPr>
              <a:t/>
            </a:r>
            <a:br>
              <a:rPr lang="zh-CN" altLang="en-US" sz="5400" b="1" i="1" dirty="0" smtClean="0">
                <a:solidFill>
                  <a:schemeClr val="tx1"/>
                </a:solidFill>
                <a:uFill>
                  <a:solidFill>
                    <a:srgbClr val="FFFFFF"/>
                  </a:solidFill>
                </a:uFill>
              </a:rPr>
            </a:br>
            <a:endParaRPr lang="zh-CN" altLang="en-US" dirty="0">
              <a:solidFill>
                <a:schemeClr val="tx1"/>
              </a:solidFill>
            </a:endParaRPr>
          </a:p>
        </p:txBody>
      </p:sp>
      <p:pic>
        <p:nvPicPr>
          <p:cNvPr id="4" name="内容占位符 3" descr="logo.png"/>
          <p:cNvPicPr>
            <a:picLocks noGrp="1" noChangeAspect="1"/>
          </p:cNvPicPr>
          <p:nvPr>
            <p:ph idx="1"/>
          </p:nvPr>
        </p:nvPicPr>
        <p:blipFill>
          <a:blip r:embed="rId2" cstate="print"/>
          <a:stretch>
            <a:fillRect/>
          </a:stretch>
        </p:blipFill>
        <p:spPr>
          <a:xfrm>
            <a:off x="6215074" y="6143644"/>
            <a:ext cx="2817413" cy="563482"/>
          </a:xfrm>
        </p:spPr>
      </p:pic>
      <p:pic>
        <p:nvPicPr>
          <p:cNvPr id="10" name="医院.jpg"/>
          <p:cNvPicPr/>
          <p:nvPr/>
        </p:nvPicPr>
        <p:blipFill>
          <a:blip r:embed="rId3" cstate="print">
            <a:extLst/>
          </a:blip>
          <a:stretch>
            <a:fillRect/>
          </a:stretch>
        </p:blipFill>
        <p:spPr>
          <a:xfrm>
            <a:off x="928662" y="1785926"/>
            <a:ext cx="1285884" cy="1285884"/>
          </a:xfrm>
          <a:prstGeom prst="rect">
            <a:avLst/>
          </a:prstGeom>
          <a:ln w="38100">
            <a:round/>
          </a:ln>
        </p:spPr>
      </p:pic>
      <p:pic>
        <p:nvPicPr>
          <p:cNvPr id="11" name="定位图片.png"/>
          <p:cNvPicPr/>
          <p:nvPr/>
        </p:nvPicPr>
        <p:blipFill>
          <a:blip r:embed="rId4" cstate="print">
            <a:extLst/>
          </a:blip>
          <a:stretch>
            <a:fillRect/>
          </a:stretch>
        </p:blipFill>
        <p:spPr>
          <a:xfrm>
            <a:off x="2786050" y="1785926"/>
            <a:ext cx="1214446" cy="1285884"/>
          </a:xfrm>
          <a:prstGeom prst="rect">
            <a:avLst/>
          </a:prstGeom>
          <a:ln w="38100">
            <a:round/>
          </a:ln>
        </p:spPr>
      </p:pic>
      <p:pic>
        <p:nvPicPr>
          <p:cNvPr id="12" name="xpic3727.jpg"/>
          <p:cNvPicPr/>
          <p:nvPr/>
        </p:nvPicPr>
        <p:blipFill>
          <a:blip r:embed="rId5" cstate="print">
            <a:extLst/>
          </a:blip>
          <a:stretch>
            <a:fillRect/>
          </a:stretch>
        </p:blipFill>
        <p:spPr>
          <a:xfrm>
            <a:off x="4714876" y="1785926"/>
            <a:ext cx="1357322" cy="1428760"/>
          </a:xfrm>
          <a:prstGeom prst="rect">
            <a:avLst/>
          </a:prstGeom>
          <a:ln w="38100">
            <a:round/>
          </a:ln>
        </p:spPr>
      </p:pic>
      <p:pic>
        <p:nvPicPr>
          <p:cNvPr id="13" name="8879-12030920021092.jpg"/>
          <p:cNvPicPr/>
          <p:nvPr/>
        </p:nvPicPr>
        <p:blipFill>
          <a:blip r:embed="rId6" cstate="print">
            <a:extLst/>
          </a:blip>
          <a:stretch>
            <a:fillRect/>
          </a:stretch>
        </p:blipFill>
        <p:spPr>
          <a:xfrm>
            <a:off x="6858016" y="1785926"/>
            <a:ext cx="1285884" cy="1428760"/>
          </a:xfrm>
          <a:prstGeom prst="rect">
            <a:avLst/>
          </a:prstGeom>
          <a:ln w="38100">
            <a:round/>
          </a:ln>
        </p:spPr>
      </p:pic>
      <p:sp>
        <p:nvSpPr>
          <p:cNvPr id="14" name="矩形 13"/>
          <p:cNvSpPr/>
          <p:nvPr/>
        </p:nvSpPr>
        <p:spPr>
          <a:xfrm>
            <a:off x="785786" y="3286124"/>
            <a:ext cx="1579278" cy="369332"/>
          </a:xfrm>
          <a:prstGeom prst="rect">
            <a:avLst/>
          </a:prstGeom>
        </p:spPr>
        <p:txBody>
          <a:bodyPr wrap="none">
            <a:spAutoFit/>
          </a:bodyPr>
          <a:lstStyle/>
          <a:p>
            <a:pPr lvl="0">
              <a:defRPr sz="1800" b="0">
                <a:solidFill>
                  <a:srgbClr val="000000"/>
                </a:solidFill>
                <a:uFillTx/>
              </a:defRPr>
            </a:pPr>
            <a:r>
              <a:rPr lang="zh-CN" altLang="en-US" b="1" dirty="0" smtClean="0">
                <a:uFill>
                  <a:solidFill>
                    <a:srgbClr val="83C339"/>
                  </a:solidFill>
                </a:uFill>
              </a:rPr>
              <a:t>基于医院场景</a:t>
            </a:r>
            <a:endParaRPr lang="zh-CN" altLang="en-US" b="1" dirty="0">
              <a:uFill>
                <a:solidFill>
                  <a:srgbClr val="83C339"/>
                </a:solidFill>
              </a:uFill>
            </a:endParaRPr>
          </a:p>
        </p:txBody>
      </p:sp>
      <p:sp>
        <p:nvSpPr>
          <p:cNvPr id="15" name="矩形 14"/>
          <p:cNvSpPr/>
          <p:nvPr/>
        </p:nvSpPr>
        <p:spPr>
          <a:xfrm>
            <a:off x="2786050" y="3286124"/>
            <a:ext cx="1114408" cy="646331"/>
          </a:xfrm>
          <a:prstGeom prst="rect">
            <a:avLst/>
          </a:prstGeom>
        </p:spPr>
        <p:txBody>
          <a:bodyPr wrap="none">
            <a:spAutoFit/>
          </a:bodyPr>
          <a:lstStyle/>
          <a:p>
            <a:pPr lvl="0">
              <a:defRPr sz="1800" b="0">
                <a:solidFill>
                  <a:srgbClr val="000000"/>
                </a:solidFill>
                <a:uFillTx/>
              </a:defRPr>
            </a:pPr>
            <a:r>
              <a:rPr lang="zh-CN" altLang="en-US" b="1" dirty="0" smtClean="0">
                <a:uFill>
                  <a:solidFill>
                    <a:srgbClr val="83C339"/>
                  </a:solidFill>
                </a:uFill>
              </a:rPr>
              <a:t>运用监护</a:t>
            </a:r>
            <a:endParaRPr lang="en-US" altLang="zh-CN" b="1" dirty="0" smtClean="0">
              <a:uFill>
                <a:solidFill>
                  <a:srgbClr val="83C339"/>
                </a:solidFill>
              </a:uFill>
            </a:endParaRPr>
          </a:p>
          <a:p>
            <a:pPr lvl="0">
              <a:defRPr sz="1800" b="0">
                <a:solidFill>
                  <a:srgbClr val="000000"/>
                </a:solidFill>
                <a:uFillTx/>
              </a:defRPr>
            </a:pPr>
            <a:r>
              <a:rPr lang="zh-CN" altLang="en-US" b="1" dirty="0" smtClean="0">
                <a:uFill>
                  <a:solidFill>
                    <a:srgbClr val="83C339"/>
                  </a:solidFill>
                </a:uFill>
              </a:rPr>
              <a:t>定位技术</a:t>
            </a:r>
            <a:endParaRPr lang="zh-CN" altLang="en-US" b="1" dirty="0">
              <a:uFill>
                <a:solidFill>
                  <a:srgbClr val="83C339"/>
                </a:solidFill>
              </a:uFill>
            </a:endParaRPr>
          </a:p>
        </p:txBody>
      </p:sp>
      <p:sp>
        <p:nvSpPr>
          <p:cNvPr id="16" name="矩形 15"/>
          <p:cNvSpPr/>
          <p:nvPr/>
        </p:nvSpPr>
        <p:spPr>
          <a:xfrm>
            <a:off x="4357686" y="3286124"/>
            <a:ext cx="2044149" cy="646331"/>
          </a:xfrm>
          <a:prstGeom prst="rect">
            <a:avLst/>
          </a:prstGeom>
        </p:spPr>
        <p:txBody>
          <a:bodyPr wrap="none">
            <a:spAutoFit/>
          </a:bodyPr>
          <a:lstStyle/>
          <a:p>
            <a:pPr lvl="0">
              <a:defRPr sz="1800" b="0">
                <a:solidFill>
                  <a:srgbClr val="000000"/>
                </a:solidFill>
                <a:uFillTx/>
              </a:defRPr>
            </a:pPr>
            <a:r>
              <a:rPr lang="zh-CN" altLang="en-US" b="1" dirty="0" smtClean="0">
                <a:uFill>
                  <a:solidFill>
                    <a:srgbClr val="83C339"/>
                  </a:solidFill>
                </a:uFill>
              </a:rPr>
              <a:t>通过向医生、护士</a:t>
            </a:r>
            <a:endParaRPr lang="en-US" altLang="zh-CN" b="1" dirty="0" smtClean="0">
              <a:uFill>
                <a:solidFill>
                  <a:srgbClr val="83C339"/>
                </a:solidFill>
              </a:uFill>
            </a:endParaRPr>
          </a:p>
          <a:p>
            <a:pPr lvl="0">
              <a:defRPr sz="1800" b="0">
                <a:solidFill>
                  <a:srgbClr val="000000"/>
                </a:solidFill>
                <a:uFillTx/>
              </a:defRPr>
            </a:pPr>
            <a:r>
              <a:rPr lang="zh-CN" altLang="en-US" b="1" dirty="0" smtClean="0">
                <a:uFill>
                  <a:solidFill>
                    <a:srgbClr val="83C339"/>
                  </a:solidFill>
                </a:uFill>
              </a:rPr>
              <a:t>护工以及患者</a:t>
            </a:r>
            <a:endParaRPr lang="zh-CN" altLang="en-US" b="1" dirty="0">
              <a:uFill>
                <a:solidFill>
                  <a:srgbClr val="83C339"/>
                </a:solidFill>
              </a:uFill>
            </a:endParaRPr>
          </a:p>
        </p:txBody>
      </p:sp>
      <p:sp>
        <p:nvSpPr>
          <p:cNvPr id="17" name="矩形 16"/>
          <p:cNvSpPr/>
          <p:nvPr/>
        </p:nvSpPr>
        <p:spPr>
          <a:xfrm>
            <a:off x="6715140" y="3286124"/>
            <a:ext cx="1811714" cy="369332"/>
          </a:xfrm>
          <a:prstGeom prst="rect">
            <a:avLst/>
          </a:prstGeom>
        </p:spPr>
        <p:txBody>
          <a:bodyPr wrap="none">
            <a:spAutoFit/>
          </a:bodyPr>
          <a:lstStyle/>
          <a:p>
            <a:pPr lvl="0">
              <a:defRPr sz="1800" b="0">
                <a:solidFill>
                  <a:srgbClr val="000000"/>
                </a:solidFill>
                <a:uFillTx/>
              </a:defRPr>
            </a:pPr>
            <a:r>
              <a:rPr lang="zh-CN" altLang="en-US" b="1" dirty="0" smtClean="0">
                <a:uFill>
                  <a:solidFill>
                    <a:srgbClr val="83C339"/>
                  </a:solidFill>
                </a:uFill>
              </a:rPr>
              <a:t>提供全新的服务</a:t>
            </a:r>
            <a:endParaRPr lang="zh-CN" altLang="en-US" b="1" dirty="0">
              <a:uFill>
                <a:solidFill>
                  <a:srgbClr val="83C339"/>
                </a:solidFill>
              </a:uFill>
            </a:endParaRPr>
          </a:p>
        </p:txBody>
      </p:sp>
      <p:sp>
        <p:nvSpPr>
          <p:cNvPr id="18" name="矩形 17"/>
          <p:cNvSpPr/>
          <p:nvPr/>
        </p:nvSpPr>
        <p:spPr>
          <a:xfrm>
            <a:off x="1500166" y="4143380"/>
            <a:ext cx="3206327" cy="369332"/>
          </a:xfrm>
          <a:prstGeom prst="rect">
            <a:avLst/>
          </a:prstGeom>
        </p:spPr>
        <p:txBody>
          <a:bodyPr wrap="none">
            <a:spAutoFit/>
          </a:bodyPr>
          <a:lstStyle/>
          <a:p>
            <a:pPr lvl="0">
              <a:defRPr sz="1800" b="0">
                <a:solidFill>
                  <a:srgbClr val="000000"/>
                </a:solidFill>
                <a:uFillTx/>
              </a:defRPr>
            </a:pPr>
            <a:r>
              <a:rPr lang="zh-CN" altLang="en-US" b="1" dirty="0" smtClean="0">
                <a:uFill>
                  <a:solidFill>
                    <a:srgbClr val="83C339"/>
                  </a:solidFill>
                </a:uFill>
              </a:rPr>
              <a:t>用一句话概述寻迹医疗系统：</a:t>
            </a:r>
            <a:endParaRPr lang="zh-CN" altLang="en-US" b="1" dirty="0">
              <a:uFill>
                <a:solidFill>
                  <a:srgbClr val="83C339"/>
                </a:solidFill>
              </a:uFill>
            </a:endParaRPr>
          </a:p>
        </p:txBody>
      </p:sp>
      <p:sp>
        <p:nvSpPr>
          <p:cNvPr id="19" name="矩形 18"/>
          <p:cNvSpPr/>
          <p:nvPr/>
        </p:nvSpPr>
        <p:spPr>
          <a:xfrm>
            <a:off x="857224" y="4643446"/>
            <a:ext cx="7572428" cy="1077218"/>
          </a:xfrm>
          <a:prstGeom prst="rect">
            <a:avLst/>
          </a:prstGeom>
        </p:spPr>
        <p:txBody>
          <a:bodyPr wrap="square">
            <a:spAutoFit/>
          </a:bodyPr>
          <a:lstStyle/>
          <a:p>
            <a:pPr lvl="0">
              <a:defRPr sz="1800" b="0">
                <a:solidFill>
                  <a:srgbClr val="000000"/>
                </a:solidFill>
                <a:uFillTx/>
              </a:defRPr>
            </a:pPr>
            <a:r>
              <a:rPr lang="zh-CN" altLang="en-US" sz="1600" b="1" dirty="0" smtClean="0">
                <a:uFill>
                  <a:solidFill>
                    <a:srgbClr val="83C339"/>
                  </a:solidFill>
                </a:uFill>
              </a:rPr>
              <a:t>系统运用监护定位技术，基于提升医院安全运营为目的，向医患用户提供全新的互联网加诊疗的服务。</a:t>
            </a:r>
            <a:endParaRPr lang="en-US" altLang="zh-CN" sz="1600" b="1" dirty="0" smtClean="0">
              <a:uFill>
                <a:solidFill>
                  <a:srgbClr val="83C339"/>
                </a:solidFill>
              </a:uFill>
            </a:endParaRPr>
          </a:p>
          <a:p>
            <a:pPr lvl="0">
              <a:defRPr sz="1800" b="0">
                <a:solidFill>
                  <a:srgbClr val="000000"/>
                </a:solidFill>
                <a:uFillTx/>
              </a:defRPr>
            </a:pPr>
            <a:r>
              <a:rPr lang="zh-CN" altLang="en-US" sz="1600" b="1" dirty="0" smtClean="0">
                <a:uFill>
                  <a:solidFill>
                    <a:srgbClr val="83C339"/>
                  </a:solidFill>
                </a:uFill>
              </a:rPr>
              <a:t>系统包括手机</a:t>
            </a:r>
            <a:r>
              <a:rPr lang="en-US" altLang="zh-CN" sz="1600" b="1" dirty="0" smtClean="0">
                <a:uFill>
                  <a:solidFill>
                    <a:srgbClr val="83C339"/>
                  </a:solidFill>
                </a:uFill>
              </a:rPr>
              <a:t>APP</a:t>
            </a:r>
            <a:r>
              <a:rPr lang="zh-CN" altLang="en-US" sz="1600" b="1" dirty="0" smtClean="0">
                <a:uFill>
                  <a:solidFill>
                    <a:srgbClr val="83C339"/>
                  </a:solidFill>
                </a:uFill>
              </a:rPr>
              <a:t>软件、定位硬件、机器人（运输机器人）、以及各种手环，</a:t>
            </a:r>
            <a:r>
              <a:rPr lang="zh-CN" altLang="en-US" sz="1600" b="1" dirty="0" smtClean="0">
                <a:uFill>
                  <a:solidFill/>
                </a:uFill>
              </a:rPr>
              <a:t>是一个应用于物联网、移动互联网、智能型穿戴式设备与机器人的综合性系统。</a:t>
            </a:r>
            <a:endParaRPr lang="zh-CN" altLang="en-US" sz="1600" b="1" dirty="0">
              <a:uFill>
                <a:solidFill>
                  <a:srgbClr val="83C339"/>
                </a:solidFill>
              </a:u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71802" y="4357694"/>
            <a:ext cx="2500330" cy="357190"/>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28728" y="1857364"/>
            <a:ext cx="2500330" cy="357190"/>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a:spLocks/>
          </p:cNvSpPr>
          <p:nvPr/>
        </p:nvSpPr>
        <p:spPr>
          <a:xfrm>
            <a:off x="500034" y="571480"/>
            <a:ext cx="8143932" cy="78581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0" i="1" u="none" strike="noStrike" kern="1200" cap="none" spc="0" normalizeH="0" baseline="0" noProof="0" dirty="0" smtClean="0">
                <a:ln>
                  <a:noFill/>
                </a:ln>
                <a:solidFill>
                  <a:schemeClr val="tx1"/>
                </a:solidFill>
                <a:effectLst/>
                <a:uLnTx/>
                <a:uFillTx/>
                <a:latin typeface="+mj-lt"/>
                <a:ea typeface="+mj-ea"/>
                <a:cs typeface="+mj-cs"/>
              </a:rPr>
              <a:t>寻迹</a:t>
            </a:r>
            <a:r>
              <a:rPr lang="zh-CN" altLang="en-US" sz="2800" i="1" dirty="0" smtClean="0">
                <a:latin typeface="+mj-lt"/>
                <a:ea typeface="+mj-ea"/>
                <a:cs typeface="+mj-cs"/>
              </a:rPr>
              <a:t>监护</a:t>
            </a:r>
            <a:r>
              <a:rPr kumimoji="0" lang="zh-CN" altLang="en-US" sz="2800" b="0" i="1" u="none" strike="noStrike" kern="1200" cap="none" spc="0" normalizeH="0" baseline="0" noProof="0" dirty="0" smtClean="0">
                <a:ln>
                  <a:noFill/>
                </a:ln>
                <a:solidFill>
                  <a:schemeClr val="tx1"/>
                </a:solidFill>
                <a:effectLst/>
                <a:uLnTx/>
                <a:uFillTx/>
                <a:latin typeface="+mj-lt"/>
                <a:ea typeface="+mj-ea"/>
                <a:cs typeface="+mj-cs"/>
              </a:rPr>
              <a:t>定位系统的核心应用</a:t>
            </a:r>
            <a:r>
              <a:rPr kumimoji="0" lang="en-US" altLang="zh-CN" sz="2800" b="0" i="1" u="none" strike="noStrike" kern="1200" cap="none" spc="0" normalizeH="0" baseline="0" noProof="0" dirty="0" smtClean="0">
                <a:ln>
                  <a:noFill/>
                </a:ln>
                <a:solidFill>
                  <a:schemeClr val="tx1"/>
                </a:solidFill>
                <a:effectLst/>
                <a:uLnTx/>
                <a:uFillTx/>
                <a:latin typeface="+mj-lt"/>
                <a:ea typeface="+mj-ea"/>
                <a:cs typeface="+mj-cs"/>
              </a:rPr>
              <a:t>---</a:t>
            </a:r>
            <a:r>
              <a:rPr kumimoji="0" lang="zh-CN" altLang="en-US" sz="2800" b="0" i="1" u="none" strike="noStrike" kern="1200" cap="none" spc="0" normalizeH="0" baseline="0" noProof="0" dirty="0" smtClean="0">
                <a:ln>
                  <a:noFill/>
                </a:ln>
                <a:solidFill>
                  <a:schemeClr val="tx1"/>
                </a:solidFill>
                <a:effectLst/>
                <a:uLnTx/>
                <a:uFillTx/>
                <a:latin typeface="+mj-lt"/>
                <a:ea typeface="+mj-ea"/>
                <a:cs typeface="+mj-cs"/>
              </a:rPr>
              <a:t>云监护</a:t>
            </a:r>
            <a:endParaRPr kumimoji="0" lang="zh-CN" alt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图片 3" descr="Image5.jpg"/>
          <p:cNvPicPr>
            <a:picLocks noChangeAspect="1"/>
          </p:cNvPicPr>
          <p:nvPr/>
        </p:nvPicPr>
        <p:blipFill>
          <a:blip r:embed="rId2" cstate="print"/>
          <a:stretch>
            <a:fillRect/>
          </a:stretch>
        </p:blipFill>
        <p:spPr>
          <a:xfrm>
            <a:off x="4857752" y="1571612"/>
            <a:ext cx="2440178" cy="2235518"/>
          </a:xfrm>
          <a:prstGeom prst="rect">
            <a:avLst/>
          </a:prstGeom>
        </p:spPr>
      </p:pic>
      <p:sp>
        <p:nvSpPr>
          <p:cNvPr id="5" name="TextBox 4"/>
          <p:cNvSpPr txBox="1"/>
          <p:nvPr/>
        </p:nvSpPr>
        <p:spPr>
          <a:xfrm>
            <a:off x="1428728" y="1857364"/>
            <a:ext cx="2492990" cy="369332"/>
          </a:xfrm>
          <a:prstGeom prst="rect">
            <a:avLst/>
          </a:prstGeom>
          <a:noFill/>
        </p:spPr>
        <p:txBody>
          <a:bodyPr wrap="none" rtlCol="0">
            <a:spAutoFit/>
          </a:bodyPr>
          <a:lstStyle/>
          <a:p>
            <a:r>
              <a:rPr lang="zh-CN" altLang="en-US" dirty="0" smtClean="0"/>
              <a:t>云监护之主动监护模式</a:t>
            </a:r>
            <a:endParaRPr lang="zh-CN" altLang="en-US" dirty="0"/>
          </a:p>
        </p:txBody>
      </p:sp>
      <p:sp>
        <p:nvSpPr>
          <p:cNvPr id="6" name="TextBox 5"/>
          <p:cNvSpPr txBox="1"/>
          <p:nvPr/>
        </p:nvSpPr>
        <p:spPr>
          <a:xfrm>
            <a:off x="3071802" y="4345552"/>
            <a:ext cx="2492990" cy="369332"/>
          </a:xfrm>
          <a:prstGeom prst="rect">
            <a:avLst/>
          </a:prstGeom>
          <a:noFill/>
        </p:spPr>
        <p:txBody>
          <a:bodyPr wrap="none" rtlCol="0">
            <a:spAutoFit/>
          </a:bodyPr>
          <a:lstStyle/>
          <a:p>
            <a:r>
              <a:rPr lang="zh-CN" altLang="en-US" dirty="0" smtClean="0"/>
              <a:t>云监护之被动监护模式</a:t>
            </a:r>
            <a:endParaRPr lang="zh-CN" altLang="en-US" dirty="0"/>
          </a:p>
        </p:txBody>
      </p:sp>
      <p:pic>
        <p:nvPicPr>
          <p:cNvPr id="7" name="图片 6" descr="Image13.jpg"/>
          <p:cNvPicPr>
            <a:picLocks noChangeAspect="1"/>
          </p:cNvPicPr>
          <p:nvPr/>
        </p:nvPicPr>
        <p:blipFill>
          <a:blip r:embed="rId3" cstate="print"/>
          <a:stretch>
            <a:fillRect/>
          </a:stretch>
        </p:blipFill>
        <p:spPr>
          <a:xfrm>
            <a:off x="6929454" y="1571612"/>
            <a:ext cx="1851664" cy="1113203"/>
          </a:xfrm>
          <a:prstGeom prst="rect">
            <a:avLst/>
          </a:prstGeom>
        </p:spPr>
      </p:pic>
      <p:pic>
        <p:nvPicPr>
          <p:cNvPr id="8" name="图片 7" descr="图片4.png"/>
          <p:cNvPicPr>
            <a:picLocks noChangeAspect="1"/>
          </p:cNvPicPr>
          <p:nvPr/>
        </p:nvPicPr>
        <p:blipFill>
          <a:blip r:embed="rId4" cstate="print"/>
          <a:stretch>
            <a:fillRect/>
          </a:stretch>
        </p:blipFill>
        <p:spPr>
          <a:xfrm>
            <a:off x="1000100" y="4286256"/>
            <a:ext cx="1862307" cy="1820524"/>
          </a:xfrm>
          <a:prstGeom prst="rect">
            <a:avLst/>
          </a:prstGeom>
        </p:spPr>
      </p:pic>
      <p:pic>
        <p:nvPicPr>
          <p:cNvPr id="9" name="内容占位符 3" descr="logo.png"/>
          <p:cNvPicPr>
            <a:picLocks noChangeAspect="1"/>
          </p:cNvPicPr>
          <p:nvPr/>
        </p:nvPicPr>
        <p:blipFill>
          <a:blip r:embed="rId5" cstate="print"/>
          <a:stretch>
            <a:fillRect/>
          </a:stretch>
        </p:blipFill>
        <p:spPr>
          <a:xfrm>
            <a:off x="6215074" y="6143644"/>
            <a:ext cx="2817413" cy="563482"/>
          </a:xfrm>
          <a:prstGeom prst="rect">
            <a:avLst/>
          </a:prstGeom>
        </p:spPr>
      </p:pic>
      <p:sp>
        <p:nvSpPr>
          <p:cNvPr id="10" name="TextBox 9"/>
          <p:cNvSpPr txBox="1"/>
          <p:nvPr/>
        </p:nvSpPr>
        <p:spPr>
          <a:xfrm>
            <a:off x="928662" y="2428868"/>
            <a:ext cx="3775393" cy="1169551"/>
          </a:xfrm>
          <a:prstGeom prst="rect">
            <a:avLst/>
          </a:prstGeom>
          <a:noFill/>
        </p:spPr>
        <p:txBody>
          <a:bodyPr wrap="none" rtlCol="0">
            <a:spAutoFit/>
          </a:bodyPr>
          <a:lstStyle/>
          <a:p>
            <a:r>
              <a:rPr lang="zh-CN" altLang="en-US" sz="1400" dirty="0" smtClean="0">
                <a:latin typeface="Adobe 楷体 Std R" pitchFamily="18" charset="-122"/>
                <a:ea typeface="Adobe 楷体 Std R" pitchFamily="18" charset="-122"/>
              </a:rPr>
              <a:t>除了医护对患者的监护，也可由患者或其家</a:t>
            </a:r>
            <a:endParaRPr lang="en-US" altLang="zh-CN" sz="1400" dirty="0" smtClean="0">
              <a:latin typeface="Adobe 楷体 Std R" pitchFamily="18" charset="-122"/>
              <a:ea typeface="Adobe 楷体 Std R" pitchFamily="18" charset="-122"/>
            </a:endParaRPr>
          </a:p>
          <a:p>
            <a:r>
              <a:rPr lang="zh-CN" altLang="en-US" sz="1400" dirty="0" smtClean="0">
                <a:latin typeface="Adobe 楷体 Std R" pitchFamily="18" charset="-122"/>
                <a:ea typeface="Adobe 楷体 Std R" pitchFamily="18" charset="-122"/>
              </a:rPr>
              <a:t>属主动对自己的血压、血氧、心电等进行监</a:t>
            </a:r>
            <a:endParaRPr lang="en-US" altLang="zh-CN" sz="1400" dirty="0" smtClean="0">
              <a:latin typeface="Adobe 楷体 Std R" pitchFamily="18" charset="-122"/>
              <a:ea typeface="Adobe 楷体 Std R" pitchFamily="18" charset="-122"/>
            </a:endParaRPr>
          </a:p>
          <a:p>
            <a:r>
              <a:rPr lang="zh-CN" altLang="en-US" sz="1400" dirty="0" smtClean="0">
                <a:latin typeface="Adobe 楷体 Std R" pitchFamily="18" charset="-122"/>
                <a:ea typeface="Adobe 楷体 Std R" pitchFamily="18" charset="-122"/>
              </a:rPr>
              <a:t>测，数据实时上传云端，便于临床的管理以</a:t>
            </a:r>
            <a:endParaRPr lang="en-US" altLang="zh-CN" sz="1400" dirty="0" smtClean="0">
              <a:latin typeface="Adobe 楷体 Std R" pitchFamily="18" charset="-122"/>
              <a:ea typeface="Adobe 楷体 Std R" pitchFamily="18" charset="-122"/>
            </a:endParaRPr>
          </a:p>
          <a:p>
            <a:r>
              <a:rPr lang="zh-CN" altLang="en-US" sz="1400" dirty="0" smtClean="0">
                <a:latin typeface="Adobe 楷体 Std R" pitchFamily="18" charset="-122"/>
                <a:ea typeface="Adobe 楷体 Std R" pitchFamily="18" charset="-122"/>
              </a:rPr>
              <a:t>及预警，医用级别的监护数据用于临床护理，</a:t>
            </a:r>
            <a:endParaRPr lang="en-US" altLang="zh-CN" sz="1400" dirty="0" smtClean="0">
              <a:latin typeface="Adobe 楷体 Std R" pitchFamily="18" charset="-122"/>
              <a:ea typeface="Adobe 楷体 Std R" pitchFamily="18" charset="-122"/>
            </a:endParaRPr>
          </a:p>
          <a:p>
            <a:r>
              <a:rPr lang="zh-CN" altLang="en-US" sz="1400" dirty="0" smtClean="0">
                <a:latin typeface="Adobe 楷体 Std R" pitchFamily="18" charset="-122"/>
                <a:ea typeface="Adobe 楷体 Std R" pitchFamily="18" charset="-122"/>
              </a:rPr>
              <a:t>可减轻护理强度以及提升医患和谐度。</a:t>
            </a:r>
            <a:endParaRPr lang="en-US" altLang="zh-CN" sz="1400" dirty="0" smtClean="0">
              <a:latin typeface="Adobe 楷体 Std R" pitchFamily="18" charset="-122"/>
              <a:ea typeface="Adobe 楷体 Std R" pitchFamily="18" charset="-122"/>
            </a:endParaRPr>
          </a:p>
        </p:txBody>
      </p:sp>
      <p:sp>
        <p:nvSpPr>
          <p:cNvPr id="14" name="TextBox 13"/>
          <p:cNvSpPr txBox="1"/>
          <p:nvPr/>
        </p:nvSpPr>
        <p:spPr>
          <a:xfrm>
            <a:off x="2857488" y="4929198"/>
            <a:ext cx="3071834" cy="954107"/>
          </a:xfrm>
          <a:prstGeom prst="rect">
            <a:avLst/>
          </a:prstGeom>
          <a:noFill/>
        </p:spPr>
        <p:txBody>
          <a:bodyPr wrap="square" rtlCol="0">
            <a:spAutoFit/>
          </a:bodyPr>
          <a:lstStyle/>
          <a:p>
            <a:r>
              <a:rPr lang="zh-CN" altLang="en-US" sz="1400" dirty="0" smtClean="0">
                <a:latin typeface="Adobe 楷体 Std R" pitchFamily="18" charset="-122"/>
                <a:ea typeface="Adobe 楷体 Std R" pitchFamily="18" charset="-122"/>
              </a:rPr>
              <a:t>患者佩戴特制手环，手环收集实时的血氧心率及位置定位数据进行监测及提供预警，便于临床的管理以及减轻护理强度。</a:t>
            </a:r>
            <a:endParaRPr lang="en-US" altLang="zh-CN" sz="1400" dirty="0" smtClean="0">
              <a:latin typeface="Adobe 楷体 Std R" pitchFamily="18" charset="-122"/>
              <a:ea typeface="Adobe 楷体 Std R" pitchFamily="18" charset="-122"/>
            </a:endParaRPr>
          </a:p>
        </p:txBody>
      </p:sp>
      <p:sp>
        <p:nvSpPr>
          <p:cNvPr id="15" name="矩形 14"/>
          <p:cNvSpPr/>
          <p:nvPr/>
        </p:nvSpPr>
        <p:spPr>
          <a:xfrm>
            <a:off x="1071538" y="3714752"/>
            <a:ext cx="5134740"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ea"/>
                <a:ea typeface="+mj-ea"/>
              </a:rPr>
              <a:t>让所有住院患者享受最高级别的监护</a:t>
            </a:r>
            <a:endParaRPr lang="zh-CN" alt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ea"/>
              <a:ea typeface="+mj-ea"/>
            </a:endParaRPr>
          </a:p>
        </p:txBody>
      </p:sp>
      <p:pic>
        <p:nvPicPr>
          <p:cNvPr id="16" name="图片 15" descr="IMG_0971.jpg"/>
          <p:cNvPicPr>
            <a:picLocks noChangeAspect="1"/>
          </p:cNvPicPr>
          <p:nvPr/>
        </p:nvPicPr>
        <p:blipFill>
          <a:blip r:embed="rId6" cstate="print"/>
          <a:stretch>
            <a:fillRect/>
          </a:stretch>
        </p:blipFill>
        <p:spPr>
          <a:xfrm>
            <a:off x="6643702" y="4429132"/>
            <a:ext cx="1714511" cy="12858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i="1" dirty="0" smtClean="0">
                <a:solidFill>
                  <a:schemeClr val="tx1"/>
                </a:solidFill>
                <a:uFill>
                  <a:solidFill>
                    <a:srgbClr val="FFFFFF"/>
                  </a:solidFill>
                </a:uFill>
              </a:rPr>
              <a:t>寻迹监护定位系统的特点</a:t>
            </a:r>
            <a:endParaRPr lang="zh-CN" altLang="en-US" sz="3600" dirty="0"/>
          </a:p>
        </p:txBody>
      </p:sp>
      <p:pic>
        <p:nvPicPr>
          <p:cNvPr id="4" name="内容占位符 3" descr="logo.png"/>
          <p:cNvPicPr>
            <a:picLocks noChangeAspect="1"/>
          </p:cNvPicPr>
          <p:nvPr/>
        </p:nvPicPr>
        <p:blipFill>
          <a:blip r:embed="rId2" cstate="print"/>
          <a:stretch>
            <a:fillRect/>
          </a:stretch>
        </p:blipFill>
        <p:spPr>
          <a:xfrm>
            <a:off x="6215074" y="6143644"/>
            <a:ext cx="2817413" cy="563482"/>
          </a:xfrm>
          <a:prstGeom prst="rect">
            <a:avLst/>
          </a:prstGeom>
        </p:spPr>
      </p:pic>
      <p:pic>
        <p:nvPicPr>
          <p:cNvPr id="1026" name="Picture 2" descr="C:\Users\LIKONG\Desktop\封面故事-p29-1.jpg"/>
          <p:cNvPicPr>
            <a:picLocks noChangeAspect="1" noChangeArrowheads="1"/>
          </p:cNvPicPr>
          <p:nvPr/>
        </p:nvPicPr>
        <p:blipFill>
          <a:blip r:embed="rId3" cstate="print"/>
          <a:srcRect/>
          <a:stretch>
            <a:fillRect/>
          </a:stretch>
        </p:blipFill>
        <p:spPr bwMode="auto">
          <a:xfrm>
            <a:off x="6215074" y="4286256"/>
            <a:ext cx="2636742" cy="1643074"/>
          </a:xfrm>
          <a:prstGeom prst="rect">
            <a:avLst/>
          </a:prstGeom>
          <a:noFill/>
        </p:spPr>
      </p:pic>
      <p:sp>
        <p:nvSpPr>
          <p:cNvPr id="7" name="内容占位符 2"/>
          <p:cNvSpPr txBox="1">
            <a:spLocks/>
          </p:cNvSpPr>
          <p:nvPr/>
        </p:nvSpPr>
        <p:spPr>
          <a:xfrm>
            <a:off x="642910" y="2143116"/>
            <a:ext cx="5214974" cy="421484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zh-CN" altLang="en-US"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rPr>
              <a:t>第一家全面开发使用的医疗实时监护定位系统</a:t>
            </a:r>
            <a:endParaRPr kumimoji="0" lang="en-US" altLang="zh-CN"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zh-CN" altLang="en-US"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rPr>
              <a:t>自行开发，具备完全的独立知识产权</a:t>
            </a:r>
            <a:endParaRPr kumimoji="0" lang="en-US" altLang="zh-CN"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zh-CN" altLang="en-US"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rPr>
              <a:t>系统安装简单，对环境要求不高</a:t>
            </a:r>
            <a:endParaRPr kumimoji="0" lang="en-US" altLang="zh-CN"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zh-CN" altLang="en-US"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rPr>
              <a:t>功能全面，使用方便，可用手机作为监控设备</a:t>
            </a:r>
            <a:endParaRPr kumimoji="0" lang="en-US" altLang="zh-CN"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endParaRPr>
          </a:p>
          <a:p>
            <a:pPr marL="274320" indent="-274320">
              <a:spcBef>
                <a:spcPct val="20000"/>
              </a:spcBef>
              <a:buClr>
                <a:schemeClr val="accent3"/>
              </a:buClr>
              <a:buSzPct val="95000"/>
              <a:buFont typeface="Wingdings 2"/>
              <a:buChar char=""/>
              <a:defRPr/>
            </a:pPr>
            <a:r>
              <a:rPr lang="zh-CN" altLang="en-US" dirty="0" smtClean="0">
                <a:latin typeface="Adobe 楷体 Std R" pitchFamily="18" charset="-122"/>
                <a:ea typeface="Adobe 楷体 Std R" pitchFamily="18" charset="-122"/>
              </a:rPr>
              <a:t>云监护实现患者的主动以及被动监护模式</a:t>
            </a:r>
            <a:endParaRPr kumimoji="0" lang="en-US" altLang="zh-CN"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zh-CN" altLang="en-US"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rPr>
              <a:t>手环一键报警装置</a:t>
            </a:r>
            <a:endParaRPr kumimoji="0" lang="en-US" altLang="zh-CN"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zh-CN" altLang="en-US"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rPr>
              <a:t>人体运动模式感应设置</a:t>
            </a:r>
            <a:endParaRPr kumimoji="0" lang="en-US" altLang="zh-CN"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zh-CN" altLang="en-US"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rPr>
              <a:t>全硅胶手环并具备防止剪断报警设置</a:t>
            </a:r>
            <a:endParaRPr kumimoji="0" lang="en-US" altLang="zh-CN"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zh-CN" altLang="en-US"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rPr>
              <a:t>手环同时具备人体心率</a:t>
            </a:r>
            <a:r>
              <a:rPr kumimoji="0" lang="en-US" altLang="zh-CN"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rPr>
              <a:t>/</a:t>
            </a:r>
            <a:r>
              <a:rPr kumimoji="0" lang="zh-CN" altLang="en-US"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rPr>
              <a:t>血氧监测和人员定位</a:t>
            </a:r>
            <a:endParaRPr kumimoji="0" lang="en-US" altLang="zh-CN"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zh-CN" altLang="en-US"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rPr>
              <a:t>可开放强大的医疗管理辅助功能用于导诊，患者宣教，考勤，外出管理等各个方面，运输机器人可实现点对点的自动运输功能</a:t>
            </a:r>
            <a:endParaRPr kumimoji="0" lang="en-US" altLang="zh-CN" sz="1800" b="0" i="0" u="none" strike="noStrike" kern="1200" cap="none" spc="0" normalizeH="0" baseline="0" noProof="0" dirty="0" smtClean="0">
              <a:ln>
                <a:noFill/>
              </a:ln>
              <a:solidFill>
                <a:schemeClr val="tx1"/>
              </a:solidFill>
              <a:effectLst/>
              <a:uLnTx/>
              <a:uFillTx/>
              <a:latin typeface="Adobe 楷体 Std R" pitchFamily="18" charset="-122"/>
              <a:ea typeface="Adobe 楷体 Std R" pitchFamily="18" charset="-122"/>
              <a:cs typeface="+mn-cs"/>
            </a:endParaRPr>
          </a:p>
        </p:txBody>
      </p:sp>
      <p:pic>
        <p:nvPicPr>
          <p:cNvPr id="9" name="定位系统管理端.png"/>
          <p:cNvPicPr/>
          <p:nvPr/>
        </p:nvPicPr>
        <p:blipFill>
          <a:blip r:embed="rId4" cstate="print">
            <a:extLst/>
          </a:blip>
          <a:stretch>
            <a:fillRect/>
          </a:stretch>
        </p:blipFill>
        <p:spPr>
          <a:xfrm>
            <a:off x="6143636" y="2000240"/>
            <a:ext cx="2500330" cy="2214578"/>
          </a:xfrm>
          <a:prstGeom prst="rect">
            <a:avLst/>
          </a:prstGeom>
          <a:ln w="12700">
            <a:miter lim="4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amond(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amond(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amond(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amond(in)">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amond(in)">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amond(in)">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amond(in)">
                                      <p:cBhvr>
                                        <p:cTn id="42" dur="2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diamond(in)">
                                      <p:cBhvr>
                                        <p:cTn id="47" dur="20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diamond(in)">
                                      <p:cBhvr>
                                        <p:cTn id="52" dur="2000"/>
                                        <p:tgtEl>
                                          <p:spTgt spid="7">
                                            <p:txEl>
                                              <p:pRg st="9" end="9"/>
                                            </p:txEl>
                                          </p:spTgt>
                                        </p:tgtEl>
                                      </p:cBhvr>
                                    </p:animEffect>
                                  </p:childTnLst>
                                </p:cTn>
                              </p:par>
                            </p:childTnLst>
                          </p:cTn>
                        </p:par>
                        <p:par>
                          <p:cTn id="53" fill="hold">
                            <p:stCondLst>
                              <p:cond delay="2000"/>
                            </p:stCondLst>
                            <p:childTnLst>
                              <p:par>
                                <p:cTn id="54" presetID="3" presetClass="entr" presetSubtype="1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linds(horizontal)">
                                      <p:cBhvr>
                                        <p:cTn id="56" dur="500"/>
                                        <p:tgtEl>
                                          <p:spTgt spid="9"/>
                                        </p:tgtEl>
                                      </p:cBhvr>
                                    </p:animEffect>
                                  </p:childTnLst>
                                </p:cTn>
                              </p:par>
                            </p:childTnLst>
                          </p:cTn>
                        </p:par>
                        <p:par>
                          <p:cTn id="57" fill="hold">
                            <p:stCondLst>
                              <p:cond delay="2500"/>
                            </p:stCondLst>
                            <p:childTnLst>
                              <p:par>
                                <p:cTn id="58" presetID="3" presetClass="exit" presetSubtype="10" fill="hold" nodeType="afterEffect">
                                  <p:stCondLst>
                                    <p:cond delay="0"/>
                                  </p:stCondLst>
                                  <p:childTnLst>
                                    <p:animEffect transition="out" filter="blinds(horizontal)">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1643042" y="1597871"/>
            <a:ext cx="1857388" cy="57150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14480" y="3000372"/>
            <a:ext cx="1714512" cy="50006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85918" y="4857760"/>
            <a:ext cx="1785950" cy="50006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00034" y="785794"/>
            <a:ext cx="8305800" cy="632666"/>
          </a:xfrm>
        </p:spPr>
        <p:txBody>
          <a:bodyPr>
            <a:normAutofit/>
          </a:bodyPr>
          <a:lstStyle/>
          <a:p>
            <a:r>
              <a:rPr lang="zh-CN" altLang="en-US" sz="3200" i="1" dirty="0" smtClean="0">
                <a:solidFill>
                  <a:schemeClr val="tx1"/>
                </a:solidFill>
              </a:rPr>
              <a:t>寻迹监护定位系统的功能</a:t>
            </a:r>
            <a:endParaRPr lang="zh-CN" altLang="en-US" sz="3200" dirty="0"/>
          </a:p>
        </p:txBody>
      </p:sp>
      <p:pic>
        <p:nvPicPr>
          <p:cNvPr id="3" name="内容占位符 3" descr="logo.png"/>
          <p:cNvPicPr>
            <a:picLocks noChangeAspect="1"/>
          </p:cNvPicPr>
          <p:nvPr/>
        </p:nvPicPr>
        <p:blipFill>
          <a:blip r:embed="rId2" cstate="print"/>
          <a:stretch>
            <a:fillRect/>
          </a:stretch>
        </p:blipFill>
        <p:spPr>
          <a:xfrm>
            <a:off x="6215074" y="6143644"/>
            <a:ext cx="2817413" cy="563482"/>
          </a:xfrm>
          <a:prstGeom prst="rect">
            <a:avLst/>
          </a:prstGeom>
        </p:spPr>
      </p:pic>
      <p:pic>
        <p:nvPicPr>
          <p:cNvPr id="4" name="图片 3" descr="QQ截图20160421125411.png"/>
          <p:cNvPicPr>
            <a:picLocks noChangeAspect="1"/>
          </p:cNvPicPr>
          <p:nvPr/>
        </p:nvPicPr>
        <p:blipFill>
          <a:blip r:embed="rId3" cstate="print"/>
          <a:stretch>
            <a:fillRect/>
          </a:stretch>
        </p:blipFill>
        <p:spPr>
          <a:xfrm>
            <a:off x="4857752" y="2000240"/>
            <a:ext cx="3783996" cy="3429024"/>
          </a:xfrm>
          <a:prstGeom prst="rect">
            <a:avLst/>
          </a:prstGeom>
        </p:spPr>
      </p:pic>
      <p:sp>
        <p:nvSpPr>
          <p:cNvPr id="5" name="矩形 4"/>
          <p:cNvSpPr/>
          <p:nvPr/>
        </p:nvSpPr>
        <p:spPr>
          <a:xfrm>
            <a:off x="2106682" y="4786322"/>
            <a:ext cx="1107996" cy="468270"/>
          </a:xfrm>
          <a:prstGeom prst="rect">
            <a:avLst/>
          </a:prstGeom>
        </p:spPr>
        <p:txBody>
          <a:bodyPr wrap="none">
            <a:spAutoFit/>
          </a:bodyPr>
          <a:lstStyle/>
          <a:p>
            <a:pPr lvl="0" algn="ctr" defTabSz="1219200">
              <a:lnSpc>
                <a:spcPct val="150000"/>
              </a:lnSpc>
              <a:buClr>
                <a:srgbClr val="83C339"/>
              </a:buClr>
              <a:buFont typeface="Helvetica Neue UltraLight"/>
              <a:defRPr sz="1800">
                <a:uFillTx/>
              </a:defRPr>
            </a:pPr>
            <a:r>
              <a:rPr lang="zh-CN" altLang="en-US" b="1" dirty="0" smtClean="0">
                <a:uFill>
                  <a:solidFill>
                    <a:srgbClr val="83C339"/>
                  </a:solidFill>
                </a:uFill>
                <a:latin typeface="华文楷体" pitchFamily="2" charset="-122"/>
                <a:ea typeface="华文楷体" pitchFamily="2" charset="-122"/>
                <a:cs typeface="Helvetica Neue Bold Condensed"/>
                <a:sym typeface="Helvetica Neue Bold Condensed"/>
              </a:rPr>
              <a:t>电子围栏</a:t>
            </a:r>
            <a:endParaRPr lang="zh-CN" altLang="en-US" b="1" dirty="0">
              <a:uFill>
                <a:solidFill>
                  <a:srgbClr val="83C339"/>
                </a:solidFill>
              </a:uFill>
              <a:latin typeface="华文楷体" pitchFamily="2" charset="-122"/>
              <a:ea typeface="华文楷体" pitchFamily="2" charset="-122"/>
              <a:cs typeface="Helvetica Neue Bold Condensed"/>
              <a:sym typeface="Helvetica Neue Bold Condensed"/>
            </a:endParaRPr>
          </a:p>
        </p:txBody>
      </p:sp>
      <p:sp>
        <p:nvSpPr>
          <p:cNvPr id="6" name="矩形 5"/>
          <p:cNvSpPr/>
          <p:nvPr/>
        </p:nvSpPr>
        <p:spPr>
          <a:xfrm>
            <a:off x="2000232" y="3071810"/>
            <a:ext cx="1107996" cy="369332"/>
          </a:xfrm>
          <a:prstGeom prst="rect">
            <a:avLst/>
          </a:prstGeom>
        </p:spPr>
        <p:txBody>
          <a:bodyPr wrap="none">
            <a:spAutoFit/>
          </a:bodyPr>
          <a:lstStyle/>
          <a:p>
            <a:r>
              <a:rPr lang="zh-CN" altLang="en-US" b="1" dirty="0" smtClean="0">
                <a:uFill>
                  <a:solidFill>
                    <a:srgbClr val="83C339"/>
                  </a:solidFill>
                </a:uFill>
                <a:latin typeface="华文楷体" pitchFamily="2" charset="-122"/>
                <a:ea typeface="华文楷体" pitchFamily="2" charset="-122"/>
                <a:cs typeface="Helvetica Neue Bold Condensed"/>
                <a:sym typeface="Helvetica Neue Bold Condensed"/>
              </a:rPr>
              <a:t>监护定位</a:t>
            </a:r>
            <a:endParaRPr lang="zh-CN" altLang="en-US" b="1" dirty="0">
              <a:latin typeface="华文楷体" pitchFamily="2" charset="-122"/>
              <a:ea typeface="华文楷体" pitchFamily="2" charset="-122"/>
            </a:endParaRPr>
          </a:p>
        </p:txBody>
      </p:sp>
      <p:sp>
        <p:nvSpPr>
          <p:cNvPr id="7" name="矩形 6"/>
          <p:cNvSpPr/>
          <p:nvPr/>
        </p:nvSpPr>
        <p:spPr>
          <a:xfrm>
            <a:off x="857224" y="5357826"/>
            <a:ext cx="3643338" cy="830997"/>
          </a:xfrm>
          <a:prstGeom prst="rect">
            <a:avLst/>
          </a:prstGeom>
        </p:spPr>
        <p:txBody>
          <a:bodyPr wrap="square">
            <a:spAutoFit/>
          </a:bodyPr>
          <a:lstStyle/>
          <a:p>
            <a:pPr lvl="0" algn="ctr" defTabSz="1219200">
              <a:lnSpc>
                <a:spcPct val="150000"/>
              </a:lnSpc>
              <a:buClr>
                <a:srgbClr val="83C339"/>
              </a:buClr>
              <a:buFont typeface="Helvetica Neue UltraLight"/>
              <a:defRPr sz="1800">
                <a:uFillTx/>
              </a:defRPr>
            </a:pPr>
            <a:r>
              <a:rPr lang="zh-CN" altLang="en-US" sz="1600" dirty="0" smtClean="0">
                <a:solidFill>
                  <a:srgbClr val="4C416D"/>
                </a:solidFill>
                <a:uFill>
                  <a:solidFill>
                    <a:srgbClr val="83C339"/>
                  </a:solidFill>
                </a:uFill>
                <a:latin typeface="华文楷体" pitchFamily="2" charset="-122"/>
                <a:ea typeface="华文楷体" pitchFamily="2" charset="-122"/>
                <a:cs typeface="Helvetica Neue Bold Condensed"/>
                <a:sym typeface="Helvetica Neue Bold Condensed"/>
              </a:rPr>
              <a:t>医院通过寻迹定位手环限定患者的移动范围，当患者超出移动范围即刻报警</a:t>
            </a:r>
            <a:endParaRPr lang="zh-CN" altLang="en-US" sz="1600" dirty="0">
              <a:solidFill>
                <a:srgbClr val="4C416D"/>
              </a:solidFill>
              <a:uFill>
                <a:solidFill>
                  <a:srgbClr val="83C339"/>
                </a:solidFill>
              </a:uFill>
              <a:latin typeface="华文楷体" pitchFamily="2" charset="-122"/>
              <a:ea typeface="华文楷体" pitchFamily="2" charset="-122"/>
              <a:cs typeface="Helvetica Neue Bold Condensed"/>
              <a:sym typeface="Helvetica Neue Bold Condensed"/>
            </a:endParaRPr>
          </a:p>
        </p:txBody>
      </p:sp>
      <p:sp>
        <p:nvSpPr>
          <p:cNvPr id="8" name="矩形 7"/>
          <p:cNvSpPr/>
          <p:nvPr/>
        </p:nvSpPr>
        <p:spPr>
          <a:xfrm>
            <a:off x="714348" y="3500438"/>
            <a:ext cx="3857652" cy="1384995"/>
          </a:xfrm>
          <a:prstGeom prst="rect">
            <a:avLst/>
          </a:prstGeom>
        </p:spPr>
        <p:txBody>
          <a:bodyPr wrap="square">
            <a:spAutoFit/>
          </a:bodyPr>
          <a:lstStyle/>
          <a:p>
            <a:pPr lvl="0" defTabSz="1219200">
              <a:lnSpc>
                <a:spcPct val="150000"/>
              </a:lnSpc>
              <a:buClr>
                <a:srgbClr val="83C339"/>
              </a:buClr>
              <a:buFont typeface="Helvetica Neue UltraLight"/>
              <a:defRPr sz="1800">
                <a:uFillTx/>
              </a:defRPr>
            </a:pPr>
            <a:r>
              <a:rPr lang="zh-CN" altLang="en-US" sz="1400" dirty="0" smtClean="0">
                <a:solidFill>
                  <a:srgbClr val="4C416D"/>
                </a:solidFill>
                <a:uFill>
                  <a:solidFill>
                    <a:srgbClr val="83C339"/>
                  </a:solidFill>
                </a:uFill>
                <a:latin typeface="华文楷体" pitchFamily="2" charset="-122"/>
                <a:ea typeface="华文楷体" pitchFamily="2" charset="-122"/>
                <a:cs typeface="Helvetica Neue Bold Condensed"/>
                <a:sym typeface="Helvetica Neue Bold Condensed"/>
              </a:rPr>
              <a:t>系统可以显示患者位置和监测基础生命体征，当患者发送呼救信息时，医生可以及时获知患者所在位置，同时，亦可定向推送信息并开通双方信息交流服务。</a:t>
            </a:r>
            <a:endParaRPr lang="zh-CN" altLang="en-US" sz="1400" dirty="0">
              <a:solidFill>
                <a:srgbClr val="4C416D"/>
              </a:solidFill>
              <a:uFill>
                <a:solidFill>
                  <a:srgbClr val="83C339"/>
                </a:solidFill>
              </a:uFill>
              <a:latin typeface="华文楷体" pitchFamily="2" charset="-122"/>
              <a:ea typeface="华文楷体" pitchFamily="2" charset="-122"/>
              <a:cs typeface="Helvetica Neue Bold Condensed"/>
              <a:sym typeface="Helvetica Neue Bold Condensed"/>
            </a:endParaRPr>
          </a:p>
        </p:txBody>
      </p:sp>
      <p:sp>
        <p:nvSpPr>
          <p:cNvPr id="9" name="矩形 8"/>
          <p:cNvSpPr/>
          <p:nvPr/>
        </p:nvSpPr>
        <p:spPr>
          <a:xfrm>
            <a:off x="1214414" y="2143116"/>
            <a:ext cx="2786082" cy="830997"/>
          </a:xfrm>
          <a:prstGeom prst="rect">
            <a:avLst/>
          </a:prstGeom>
        </p:spPr>
        <p:txBody>
          <a:bodyPr wrap="square">
            <a:spAutoFit/>
          </a:bodyPr>
          <a:lstStyle/>
          <a:p>
            <a:pPr lvl="0" algn="ctr" defTabSz="1219200">
              <a:lnSpc>
                <a:spcPct val="150000"/>
              </a:lnSpc>
              <a:buClr>
                <a:srgbClr val="83C339"/>
              </a:buClr>
              <a:buFont typeface="Helvetica Neue UltraLight"/>
              <a:defRPr sz="1800">
                <a:uFillTx/>
              </a:defRPr>
            </a:pPr>
            <a:r>
              <a:rPr lang="zh-CN" altLang="en-US" sz="1600" dirty="0" smtClean="0">
                <a:solidFill>
                  <a:srgbClr val="4C416D"/>
                </a:solidFill>
                <a:uFill>
                  <a:solidFill>
                    <a:srgbClr val="83C339"/>
                  </a:solidFill>
                </a:uFill>
                <a:latin typeface="楷体" pitchFamily="49" charset="-122"/>
                <a:ea typeface="楷体" pitchFamily="49" charset="-122"/>
                <a:cs typeface="Helvetica Neue Bold Condensed"/>
                <a:sym typeface="Helvetica Neue Bold Condensed"/>
              </a:rPr>
              <a:t>医院通过寻迹系统可以识别每一个患者的病例信息</a:t>
            </a:r>
            <a:endParaRPr lang="zh-CN" altLang="en-US" sz="1600" dirty="0">
              <a:solidFill>
                <a:srgbClr val="4C416D"/>
              </a:solidFill>
              <a:uFill>
                <a:solidFill>
                  <a:srgbClr val="83C339"/>
                </a:solidFill>
              </a:uFill>
              <a:latin typeface="楷体" pitchFamily="49" charset="-122"/>
              <a:ea typeface="楷体" pitchFamily="49" charset="-122"/>
              <a:cs typeface="Helvetica Neue Bold Condensed"/>
              <a:sym typeface="Helvetica Neue Bold Condensed"/>
            </a:endParaRPr>
          </a:p>
        </p:txBody>
      </p:sp>
      <p:sp>
        <p:nvSpPr>
          <p:cNvPr id="10" name="矩形 9"/>
          <p:cNvSpPr/>
          <p:nvPr/>
        </p:nvSpPr>
        <p:spPr>
          <a:xfrm>
            <a:off x="2035244" y="1603408"/>
            <a:ext cx="1107996" cy="468270"/>
          </a:xfrm>
          <a:prstGeom prst="rect">
            <a:avLst/>
          </a:prstGeom>
        </p:spPr>
        <p:txBody>
          <a:bodyPr wrap="none">
            <a:spAutoFit/>
          </a:bodyPr>
          <a:lstStyle/>
          <a:p>
            <a:pPr lvl="0" algn="ctr" defTabSz="1219200">
              <a:lnSpc>
                <a:spcPct val="150000"/>
              </a:lnSpc>
              <a:buClr>
                <a:srgbClr val="83C339"/>
              </a:buClr>
              <a:buFont typeface="Helvetica Neue UltraLight"/>
              <a:defRPr sz="1800">
                <a:uFillTx/>
              </a:defRPr>
            </a:pPr>
            <a:r>
              <a:rPr lang="zh-CN" altLang="en-US" b="1" dirty="0" smtClean="0">
                <a:uFill>
                  <a:solidFill>
                    <a:srgbClr val="83C339"/>
                  </a:solidFill>
                </a:uFill>
                <a:latin typeface="华文楷体" pitchFamily="2" charset="-122"/>
                <a:ea typeface="华文楷体" pitchFamily="2" charset="-122"/>
                <a:cs typeface="Helvetica Neue Bold Condensed"/>
                <a:sym typeface="Helvetica Neue Bold Condensed"/>
              </a:rPr>
              <a:t>身份识别</a:t>
            </a:r>
            <a:endParaRPr lang="zh-CN" altLang="en-US" b="1" dirty="0">
              <a:uFill>
                <a:solidFill>
                  <a:srgbClr val="83C339"/>
                </a:solidFill>
              </a:uFill>
              <a:latin typeface="华文楷体" pitchFamily="2" charset="-122"/>
              <a:ea typeface="华文楷体" pitchFamily="2" charset="-122"/>
              <a:cs typeface="Helvetica Neue Bold Condensed"/>
              <a:sym typeface="Helvetica Neue Bold Condense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i="1" dirty="0" smtClean="0">
                <a:solidFill>
                  <a:schemeClr val="tx1"/>
                </a:solidFill>
              </a:rPr>
              <a:t>寻迹监护定位系统的常规应用</a:t>
            </a:r>
            <a:endParaRPr lang="zh-CN" altLang="en-US" sz="3600" dirty="0"/>
          </a:p>
        </p:txBody>
      </p:sp>
      <p:pic>
        <p:nvPicPr>
          <p:cNvPr id="3" name="内容占位符 3" descr="logo.png"/>
          <p:cNvPicPr>
            <a:picLocks noChangeAspect="1"/>
          </p:cNvPicPr>
          <p:nvPr/>
        </p:nvPicPr>
        <p:blipFill>
          <a:blip r:embed="rId2" cstate="print"/>
          <a:stretch>
            <a:fillRect/>
          </a:stretch>
        </p:blipFill>
        <p:spPr>
          <a:xfrm>
            <a:off x="6215074" y="6143644"/>
            <a:ext cx="2817413" cy="563482"/>
          </a:xfrm>
          <a:prstGeom prst="rect">
            <a:avLst/>
          </a:prstGeom>
        </p:spPr>
      </p:pic>
      <p:pic>
        <p:nvPicPr>
          <p:cNvPr id="36" name="图片 35" descr="QQ截图20160421125344.png"/>
          <p:cNvPicPr>
            <a:picLocks noChangeAspect="1"/>
          </p:cNvPicPr>
          <p:nvPr/>
        </p:nvPicPr>
        <p:blipFill>
          <a:blip r:embed="rId3" cstate="print"/>
          <a:stretch>
            <a:fillRect/>
          </a:stretch>
        </p:blipFill>
        <p:spPr>
          <a:xfrm>
            <a:off x="4786314" y="2071678"/>
            <a:ext cx="3755597" cy="3571900"/>
          </a:xfrm>
          <a:prstGeom prst="rect">
            <a:avLst/>
          </a:prstGeom>
        </p:spPr>
      </p:pic>
      <p:sp>
        <p:nvSpPr>
          <p:cNvPr id="37" name="矩形 36"/>
          <p:cNvSpPr/>
          <p:nvPr/>
        </p:nvSpPr>
        <p:spPr>
          <a:xfrm>
            <a:off x="857224" y="2000240"/>
            <a:ext cx="3714776" cy="3046988"/>
          </a:xfrm>
          <a:prstGeom prst="rect">
            <a:avLst/>
          </a:prstGeom>
        </p:spPr>
        <p:txBody>
          <a:bodyPr wrap="square">
            <a:spAutoFit/>
          </a:bodyPr>
          <a:lstStyle/>
          <a:p>
            <a:pPr lvl="0" algn="ctr" defTabSz="1219200">
              <a:lnSpc>
                <a:spcPct val="150000"/>
              </a:lnSpc>
              <a:buClr>
                <a:srgbClr val="83C339"/>
              </a:buClr>
              <a:buFont typeface="Helvetica Neue UltraLight"/>
              <a:defRPr sz="1800">
                <a:uFillTx/>
              </a:defRPr>
            </a:pPr>
            <a:r>
              <a:rPr lang="zh-CN" altLang="en-US" sz="1600" b="1" dirty="0" smtClean="0">
                <a:uFill>
                  <a:solidFill>
                    <a:srgbClr val="83C339"/>
                  </a:solidFill>
                </a:uFill>
                <a:latin typeface="华文楷体" pitchFamily="2" charset="-122"/>
                <a:ea typeface="华文楷体" pitchFamily="2" charset="-122"/>
                <a:cs typeface="Helvetica Neue Bold Condensed"/>
                <a:sym typeface="Helvetica Neue Bold Condensed"/>
              </a:rPr>
              <a:t>特征：</a:t>
            </a:r>
            <a:r>
              <a:rPr lang="zh-CN" altLang="en-US" sz="1600" dirty="0" smtClean="0">
                <a:uFill>
                  <a:solidFill>
                    <a:srgbClr val="83C339"/>
                  </a:solidFill>
                </a:uFill>
                <a:latin typeface="华文楷体" pitchFamily="2" charset="-122"/>
                <a:ea typeface="华文楷体" pitchFamily="2" charset="-122"/>
                <a:cs typeface="Helvetica Neue Bold Condensed"/>
                <a:sym typeface="Helvetica Neue Bold Condensed"/>
              </a:rPr>
              <a:t>电子围栏功能，定位功能</a:t>
            </a:r>
          </a:p>
          <a:p>
            <a:pPr lvl="0" defTabSz="1219200">
              <a:lnSpc>
                <a:spcPct val="150000"/>
              </a:lnSpc>
              <a:buClr>
                <a:srgbClr val="83C339"/>
              </a:buClr>
              <a:buFont typeface="Helvetica Neue UltraLight"/>
              <a:defRPr sz="1800">
                <a:uFillTx/>
              </a:defRPr>
            </a:pPr>
            <a:r>
              <a:rPr lang="zh-CN" altLang="en-US" sz="1600" dirty="0" smtClean="0">
                <a:uFill>
                  <a:solidFill>
                    <a:srgbClr val="83C339"/>
                  </a:solidFill>
                </a:uFill>
                <a:latin typeface="华文楷体" pitchFamily="2" charset="-122"/>
                <a:ea typeface="华文楷体" pitchFamily="2" charset="-122"/>
                <a:cs typeface="Helvetica Neue Bold Condensed"/>
                <a:sym typeface="Helvetica Neue Bold Condensed"/>
              </a:rPr>
              <a:t>医院通过指定患者的移动范围，当患者超出移动范围即刻报警，患者亦可发送呼救信息，医生可以及时获知患者所在位置。</a:t>
            </a:r>
            <a:endParaRPr lang="en-US" altLang="zh-CN" sz="1600" dirty="0" smtClean="0">
              <a:uFill>
                <a:solidFill>
                  <a:srgbClr val="83C339"/>
                </a:solidFill>
              </a:uFill>
              <a:latin typeface="华文楷体" pitchFamily="2" charset="-122"/>
              <a:ea typeface="华文楷体" pitchFamily="2" charset="-122"/>
              <a:cs typeface="Helvetica Neue Bold Condensed"/>
              <a:sym typeface="Helvetica Neue Bold Condensed"/>
            </a:endParaRPr>
          </a:p>
          <a:p>
            <a:pPr lvl="0" algn="ctr" defTabSz="1219200">
              <a:lnSpc>
                <a:spcPct val="150000"/>
              </a:lnSpc>
              <a:buClr>
                <a:srgbClr val="83C339"/>
              </a:buClr>
              <a:buFont typeface="Helvetica Neue UltraLight"/>
              <a:defRPr sz="1800">
                <a:uFillTx/>
              </a:defRPr>
            </a:pPr>
            <a:r>
              <a:rPr lang="zh-CN" altLang="en-US" sz="1600" b="1" dirty="0" smtClean="0">
                <a:uFill>
                  <a:solidFill>
                    <a:srgbClr val="83C339"/>
                  </a:solidFill>
                </a:uFill>
                <a:latin typeface="华文楷体" pitchFamily="2" charset="-122"/>
                <a:ea typeface="华文楷体" pitchFamily="2" charset="-122"/>
                <a:cs typeface="Helvetica Neue Bold Condensed"/>
                <a:sym typeface="Helvetica Neue Bold Condensed"/>
              </a:rPr>
              <a:t>应用：</a:t>
            </a:r>
            <a:r>
              <a:rPr lang="zh-CN" altLang="en-US" sz="1600" dirty="0" smtClean="0">
                <a:uFill>
                  <a:solidFill>
                    <a:srgbClr val="83C339"/>
                  </a:solidFill>
                </a:uFill>
                <a:latin typeface="华文楷体" pitchFamily="2" charset="-122"/>
                <a:ea typeface="华文楷体" pitchFamily="2" charset="-122"/>
                <a:cs typeface="Helvetica Neue Bold Condensed"/>
                <a:sym typeface="Helvetica Neue Bold Condensed"/>
              </a:rPr>
              <a:t>防止病人走失</a:t>
            </a:r>
            <a:r>
              <a:rPr lang="en-US" altLang="zh-CN" sz="1600" dirty="0" smtClean="0">
                <a:uFill>
                  <a:solidFill>
                    <a:srgbClr val="83C339"/>
                  </a:solidFill>
                </a:uFill>
                <a:latin typeface="华文楷体" pitchFamily="2" charset="-122"/>
                <a:ea typeface="华文楷体" pitchFamily="2" charset="-122"/>
                <a:cs typeface="Helvetica Neue Bold Condensed"/>
                <a:sym typeface="Helvetica Neue Bold Condensed"/>
              </a:rPr>
              <a:t>/</a:t>
            </a:r>
            <a:r>
              <a:rPr lang="zh-CN" altLang="en-US" sz="1600" dirty="0" smtClean="0">
                <a:uFill>
                  <a:solidFill>
                    <a:srgbClr val="83C339"/>
                  </a:solidFill>
                </a:uFill>
                <a:latin typeface="华文楷体" pitchFamily="2" charset="-122"/>
                <a:ea typeface="华文楷体" pitchFamily="2" charset="-122"/>
                <a:cs typeface="Helvetica Neue Bold Condensed"/>
                <a:sym typeface="Helvetica Neue Bold Condensed"/>
              </a:rPr>
              <a:t>失踪系统</a:t>
            </a:r>
            <a:endParaRPr lang="en-US" altLang="zh-CN" sz="1600" dirty="0" smtClean="0">
              <a:uFill>
                <a:solidFill>
                  <a:srgbClr val="83C339"/>
                </a:solidFill>
              </a:uFill>
              <a:latin typeface="华文楷体" pitchFamily="2" charset="-122"/>
              <a:ea typeface="华文楷体" pitchFamily="2" charset="-122"/>
              <a:cs typeface="Helvetica Neue Bold Condensed"/>
              <a:sym typeface="Helvetica Neue Bold Condensed"/>
            </a:endParaRPr>
          </a:p>
          <a:p>
            <a:pPr lvl="0" algn="ctr" defTabSz="1219200">
              <a:lnSpc>
                <a:spcPct val="150000"/>
              </a:lnSpc>
              <a:buClr>
                <a:srgbClr val="83C339"/>
              </a:buClr>
              <a:buFont typeface="Helvetica Neue UltraLight"/>
              <a:defRPr sz="1800">
                <a:uFillTx/>
              </a:defRPr>
            </a:pPr>
            <a:r>
              <a:rPr lang="zh-CN" altLang="en-US" sz="1600" dirty="0" smtClean="0">
                <a:uFill>
                  <a:solidFill>
                    <a:srgbClr val="83C339"/>
                  </a:solidFill>
                </a:uFill>
                <a:latin typeface="华文楷体" pitchFamily="2" charset="-122"/>
                <a:ea typeface="华文楷体" pitchFamily="2" charset="-122"/>
                <a:cs typeface="Helvetica Neue Bold Condensed"/>
                <a:sym typeface="Helvetica Neue Bold Condensed"/>
              </a:rPr>
              <a:t>医院物品管理系统</a:t>
            </a:r>
            <a:endParaRPr lang="en-US" altLang="zh-CN" sz="1600" dirty="0" smtClean="0">
              <a:uFill>
                <a:solidFill>
                  <a:srgbClr val="83C339"/>
                </a:solidFill>
              </a:uFill>
              <a:latin typeface="华文楷体" pitchFamily="2" charset="-122"/>
              <a:ea typeface="华文楷体" pitchFamily="2" charset="-122"/>
              <a:cs typeface="Helvetica Neue Bold Condensed"/>
              <a:sym typeface="Helvetica Neue Bold Condensed"/>
            </a:endParaRPr>
          </a:p>
          <a:p>
            <a:pPr lvl="0" algn="ctr" defTabSz="1219200">
              <a:lnSpc>
                <a:spcPct val="150000"/>
              </a:lnSpc>
              <a:buClr>
                <a:srgbClr val="83C339"/>
              </a:buClr>
              <a:buFont typeface="Helvetica Neue UltraLight"/>
              <a:defRPr sz="1800">
                <a:uFillTx/>
              </a:defRPr>
            </a:pPr>
            <a:endParaRPr lang="zh-CN" altLang="en-US" sz="1600" dirty="0">
              <a:uFill>
                <a:solidFill>
                  <a:srgbClr val="83C339"/>
                </a:solidFill>
              </a:uFill>
              <a:latin typeface="华文楷体" pitchFamily="2" charset="-122"/>
              <a:ea typeface="华文楷体" pitchFamily="2" charset="-122"/>
              <a:cs typeface="Helvetica Neue Bold Condensed"/>
              <a:sym typeface="Helvetica Neue Bold Condensed"/>
            </a:endParaRPr>
          </a:p>
        </p:txBody>
      </p:sp>
      <p:pic>
        <p:nvPicPr>
          <p:cNvPr id="38" name="电子围栏功能.png"/>
          <p:cNvPicPr/>
          <p:nvPr/>
        </p:nvPicPr>
        <p:blipFill>
          <a:blip r:embed="rId4" cstate="print">
            <a:extLst/>
          </a:blip>
          <a:srcRect l="8443" r="8443"/>
          <a:stretch>
            <a:fillRect/>
          </a:stretch>
        </p:blipFill>
        <p:spPr>
          <a:xfrm>
            <a:off x="857224" y="4714884"/>
            <a:ext cx="1571636" cy="1571636"/>
          </a:xfrm>
          <a:prstGeom prst="rect">
            <a:avLst/>
          </a:prstGeom>
          <a:ln w="12700">
            <a:miter lim="400000"/>
          </a:ln>
        </p:spPr>
      </p:pic>
      <p:pic>
        <p:nvPicPr>
          <p:cNvPr id="39" name="患者定位功能.png"/>
          <p:cNvPicPr/>
          <p:nvPr/>
        </p:nvPicPr>
        <p:blipFill>
          <a:blip r:embed="rId5" cstate="print">
            <a:extLst/>
          </a:blip>
          <a:srcRect l="2992" r="2992"/>
          <a:stretch>
            <a:fillRect/>
          </a:stretch>
        </p:blipFill>
        <p:spPr>
          <a:xfrm>
            <a:off x="2500298" y="4714884"/>
            <a:ext cx="1643074" cy="1571636"/>
          </a:xfrm>
          <a:prstGeom prst="rect">
            <a:avLst/>
          </a:prstGeom>
          <a:ln w="12700">
            <a:miter lim="4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38"/>
                                        </p:tgtEl>
                                        <p:attrNameLst>
                                          <p:attrName>style.visibility</p:attrName>
                                        </p:attrNameLst>
                                      </p:cBhvr>
                                      <p:to>
                                        <p:strVal val="visible"/>
                                      </p:to>
                                    </p:set>
                                    <p:animEffect transition="in" filter="box(out)">
                                      <p:cBhvr>
                                        <p:cTn id="7" dur="1000"/>
                                        <p:tgtEl>
                                          <p:spTgt spid="38"/>
                                        </p:tgtEl>
                                      </p:cBhvr>
                                    </p:animEffect>
                                  </p:childTnLst>
                                </p:cTn>
                              </p:par>
                            </p:childTnLst>
                          </p:cTn>
                        </p:par>
                        <p:par>
                          <p:cTn id="8" fill="hold">
                            <p:stCondLst>
                              <p:cond delay="1000"/>
                            </p:stCondLst>
                            <p:childTnLst>
                              <p:par>
                                <p:cTn id="9" presetID="4" presetClass="entr" presetSubtype="32" fill="hold" grpId="0" nodeType="afterEffect">
                                  <p:stCondLst>
                                    <p:cond delay="0"/>
                                  </p:stCondLst>
                                  <p:iterate>
                                    <p:tmAbs val="0"/>
                                  </p:iterate>
                                  <p:childTnLst>
                                    <p:set>
                                      <p:cBhvr>
                                        <p:cTn id="10" fill="hold"/>
                                        <p:tgtEl>
                                          <p:spTgt spid="39"/>
                                        </p:tgtEl>
                                        <p:attrNameLst>
                                          <p:attrName>style.visibility</p:attrName>
                                        </p:attrNameLst>
                                      </p:cBhvr>
                                      <p:to>
                                        <p:strVal val="visible"/>
                                      </p:to>
                                    </p:set>
                                    <p:animEffect transition="in" filter="box(out)">
                                      <p:cBhvr>
                                        <p:cTn id="1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dvAuto="0"/>
      <p:bldP spid="39"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i="1" dirty="0" smtClean="0">
                <a:solidFill>
                  <a:schemeClr val="tx1"/>
                </a:solidFill>
              </a:rPr>
              <a:t>寻迹监护定位系统的常规应用</a:t>
            </a:r>
            <a:endParaRPr lang="zh-CN" altLang="en-US" sz="3600" dirty="0"/>
          </a:p>
        </p:txBody>
      </p:sp>
      <p:pic>
        <p:nvPicPr>
          <p:cNvPr id="3" name="图片 2" descr="QQ截图20160421125411.png"/>
          <p:cNvPicPr>
            <a:picLocks noChangeAspect="1"/>
          </p:cNvPicPr>
          <p:nvPr/>
        </p:nvPicPr>
        <p:blipFill>
          <a:blip r:embed="rId2" cstate="print"/>
          <a:stretch>
            <a:fillRect/>
          </a:stretch>
        </p:blipFill>
        <p:spPr>
          <a:xfrm>
            <a:off x="642910" y="2428868"/>
            <a:ext cx="3509627" cy="3180394"/>
          </a:xfrm>
          <a:prstGeom prst="rect">
            <a:avLst/>
          </a:prstGeom>
        </p:spPr>
      </p:pic>
      <p:sp>
        <p:nvSpPr>
          <p:cNvPr id="4" name="矩形 3"/>
          <p:cNvSpPr/>
          <p:nvPr/>
        </p:nvSpPr>
        <p:spPr>
          <a:xfrm>
            <a:off x="4786314" y="2285992"/>
            <a:ext cx="3643338" cy="3046988"/>
          </a:xfrm>
          <a:prstGeom prst="rect">
            <a:avLst/>
          </a:prstGeom>
        </p:spPr>
        <p:txBody>
          <a:bodyPr wrap="square">
            <a:spAutoFit/>
          </a:bodyPr>
          <a:lstStyle/>
          <a:p>
            <a:pPr lvl="0" algn="ctr" defTabSz="1219200">
              <a:lnSpc>
                <a:spcPct val="150000"/>
              </a:lnSpc>
              <a:buClr>
                <a:srgbClr val="83C339"/>
              </a:buClr>
              <a:buFont typeface="Helvetica Neue UltraLight"/>
              <a:defRPr sz="1800">
                <a:uFillTx/>
              </a:defRPr>
            </a:pPr>
            <a:r>
              <a:rPr lang="zh-CN" altLang="en-US" sz="1600" b="1" dirty="0" smtClean="0">
                <a:uFill>
                  <a:solidFill>
                    <a:srgbClr val="83C339"/>
                  </a:solidFill>
                </a:uFill>
                <a:latin typeface="楷体" pitchFamily="49" charset="-122"/>
                <a:ea typeface="楷体" pitchFamily="49" charset="-122"/>
                <a:cs typeface="Helvetica Neue Bold Condensed"/>
                <a:sym typeface="Helvetica Neue Bold Condensed"/>
              </a:rPr>
              <a:t>特征：</a:t>
            </a:r>
            <a:r>
              <a:rPr lang="zh-CN" altLang="en-US" sz="1600" dirty="0" smtClean="0">
                <a:uFill>
                  <a:solidFill>
                    <a:srgbClr val="83C339"/>
                  </a:solidFill>
                </a:uFill>
                <a:latin typeface="楷体" pitchFamily="49" charset="-122"/>
                <a:ea typeface="楷体" pitchFamily="49" charset="-122"/>
                <a:cs typeface="Helvetica Neue Bold Condensed"/>
                <a:sym typeface="Helvetica Neue Bold Condensed"/>
              </a:rPr>
              <a:t>身份识别功能，监护定位功能</a:t>
            </a:r>
          </a:p>
          <a:p>
            <a:pPr lvl="0" defTabSz="1219200">
              <a:lnSpc>
                <a:spcPct val="150000"/>
              </a:lnSpc>
              <a:buClr>
                <a:srgbClr val="83C339"/>
              </a:buClr>
              <a:buFont typeface="Helvetica Neue UltraLight"/>
              <a:defRPr sz="1800">
                <a:uFillTx/>
              </a:defRPr>
            </a:pPr>
            <a:r>
              <a:rPr lang="zh-CN" altLang="en-US" sz="1600" dirty="0" smtClean="0">
                <a:uFill>
                  <a:solidFill>
                    <a:srgbClr val="83C339"/>
                  </a:solidFill>
                </a:uFill>
                <a:latin typeface="楷体" pitchFamily="49" charset="-122"/>
                <a:ea typeface="楷体" pitchFamily="49" charset="-122"/>
                <a:cs typeface="Helvetica Neue Bold Condensed"/>
                <a:sym typeface="Helvetica Neue Bold Condensed"/>
              </a:rPr>
              <a:t>医院通过寻迹系统可以识别每一个人员的信息</a:t>
            </a:r>
            <a:endParaRPr lang="en-US" altLang="zh-CN" sz="1600" dirty="0" smtClean="0">
              <a:uFill>
                <a:solidFill>
                  <a:srgbClr val="83C339"/>
                </a:solidFill>
              </a:uFill>
              <a:latin typeface="楷体" pitchFamily="49" charset="-122"/>
              <a:ea typeface="楷体" pitchFamily="49" charset="-122"/>
              <a:cs typeface="Helvetica Neue Bold Condensed"/>
              <a:sym typeface="Helvetica Neue Bold Condensed"/>
            </a:endParaRPr>
          </a:p>
          <a:p>
            <a:pPr lvl="0" algn="ctr" defTabSz="1219200">
              <a:lnSpc>
                <a:spcPct val="150000"/>
              </a:lnSpc>
              <a:buClr>
                <a:srgbClr val="83C339"/>
              </a:buClr>
              <a:buFont typeface="Helvetica Neue UltraLight"/>
              <a:defRPr sz="1800">
                <a:uFillTx/>
              </a:defRPr>
            </a:pPr>
            <a:r>
              <a:rPr lang="zh-CN" altLang="en-US" sz="1600" b="1" dirty="0" smtClean="0">
                <a:uFill>
                  <a:solidFill>
                    <a:srgbClr val="83C339"/>
                  </a:solidFill>
                </a:uFill>
                <a:latin typeface="楷体" pitchFamily="49" charset="-122"/>
                <a:ea typeface="楷体" pitchFamily="49" charset="-122"/>
                <a:cs typeface="Helvetica Neue Bold Condensed"/>
                <a:sym typeface="Helvetica Neue Bold Condensed"/>
              </a:rPr>
              <a:t>    应用：</a:t>
            </a:r>
            <a:r>
              <a:rPr lang="zh-CN" altLang="en-US" sz="1600" dirty="0" smtClean="0">
                <a:uFill>
                  <a:solidFill>
                    <a:srgbClr val="83C339"/>
                  </a:solidFill>
                </a:uFill>
                <a:latin typeface="楷体" pitchFamily="49" charset="-122"/>
                <a:ea typeface="楷体" pitchFamily="49" charset="-122"/>
                <a:cs typeface="Helvetica Neue Bold Condensed"/>
                <a:sym typeface="Helvetica Neue Bold Condensed"/>
              </a:rPr>
              <a:t>医院人员识别系统</a:t>
            </a:r>
            <a:endParaRPr lang="en-US" altLang="zh-CN" sz="1600" dirty="0" smtClean="0">
              <a:uFill>
                <a:solidFill>
                  <a:srgbClr val="83C339"/>
                </a:solidFill>
              </a:uFill>
              <a:latin typeface="楷体" pitchFamily="49" charset="-122"/>
              <a:ea typeface="楷体" pitchFamily="49" charset="-122"/>
              <a:cs typeface="Helvetica Neue Bold Condensed"/>
              <a:sym typeface="Helvetica Neue Bold Condensed"/>
            </a:endParaRPr>
          </a:p>
          <a:p>
            <a:pPr lvl="0" algn="ctr" defTabSz="1219200">
              <a:lnSpc>
                <a:spcPct val="150000"/>
              </a:lnSpc>
              <a:buClr>
                <a:srgbClr val="83C339"/>
              </a:buClr>
              <a:buFont typeface="Helvetica Neue UltraLight"/>
              <a:defRPr sz="1800">
                <a:uFillTx/>
              </a:defRPr>
            </a:pPr>
            <a:r>
              <a:rPr lang="zh-CN" altLang="en-US" sz="1600" dirty="0" smtClean="0">
                <a:uFill>
                  <a:solidFill>
                    <a:srgbClr val="83C339"/>
                  </a:solidFill>
                </a:uFill>
                <a:latin typeface="楷体" pitchFamily="49" charset="-122"/>
                <a:ea typeface="楷体" pitchFamily="49" charset="-122"/>
                <a:cs typeface="Helvetica Neue Bold Condensed"/>
                <a:sym typeface="Helvetica Neue Bold Condensed"/>
              </a:rPr>
              <a:t>          护工工作管理系统</a:t>
            </a:r>
            <a:endParaRPr lang="en-US" altLang="zh-CN" sz="1600" dirty="0" smtClean="0">
              <a:uFill>
                <a:solidFill>
                  <a:srgbClr val="83C339"/>
                </a:solidFill>
              </a:uFill>
              <a:latin typeface="楷体" pitchFamily="49" charset="-122"/>
              <a:ea typeface="楷体" pitchFamily="49" charset="-122"/>
              <a:cs typeface="Helvetica Neue Bold Condensed"/>
              <a:sym typeface="Helvetica Neue Bold Condensed"/>
            </a:endParaRPr>
          </a:p>
          <a:p>
            <a:pPr lvl="0" algn="ctr" defTabSz="1219200">
              <a:lnSpc>
                <a:spcPct val="150000"/>
              </a:lnSpc>
              <a:buClr>
                <a:srgbClr val="83C339"/>
              </a:buClr>
              <a:buFont typeface="Helvetica Neue UltraLight"/>
              <a:defRPr sz="1800">
                <a:uFillTx/>
              </a:defRPr>
            </a:pPr>
            <a:r>
              <a:rPr lang="zh-CN" altLang="en-US" sz="1600" dirty="0" smtClean="0">
                <a:uFill>
                  <a:solidFill>
                    <a:srgbClr val="83C339"/>
                  </a:solidFill>
                </a:uFill>
                <a:latin typeface="楷体" pitchFamily="49" charset="-122"/>
                <a:ea typeface="楷体" pitchFamily="49" charset="-122"/>
                <a:cs typeface="Helvetica Neue Bold Condensed"/>
                <a:sym typeface="Helvetica Neue Bold Condensed"/>
              </a:rPr>
              <a:t>          门诊人流控制系统</a:t>
            </a:r>
            <a:endParaRPr lang="en-US" altLang="zh-CN" sz="1600" dirty="0" smtClean="0">
              <a:uFill>
                <a:solidFill>
                  <a:srgbClr val="83C339"/>
                </a:solidFill>
              </a:uFill>
              <a:latin typeface="楷体" pitchFamily="49" charset="-122"/>
              <a:ea typeface="楷体" pitchFamily="49" charset="-122"/>
              <a:cs typeface="Helvetica Neue Bold Condensed"/>
              <a:sym typeface="Helvetica Neue Bold Condensed"/>
            </a:endParaRPr>
          </a:p>
          <a:p>
            <a:pPr lvl="0" algn="ctr" defTabSz="1219200">
              <a:lnSpc>
                <a:spcPct val="150000"/>
              </a:lnSpc>
              <a:buClr>
                <a:srgbClr val="83C339"/>
              </a:buClr>
              <a:buFont typeface="Helvetica Neue UltraLight"/>
              <a:defRPr sz="1800">
                <a:uFillTx/>
              </a:defRPr>
            </a:pPr>
            <a:r>
              <a:rPr lang="zh-CN" altLang="en-US" sz="1600" dirty="0" smtClean="0">
                <a:uFill>
                  <a:solidFill>
                    <a:srgbClr val="83C339"/>
                  </a:solidFill>
                </a:uFill>
                <a:latin typeface="楷体" pitchFamily="49" charset="-122"/>
                <a:ea typeface="楷体" pitchFamily="49" charset="-122"/>
                <a:cs typeface="Helvetica Neue Bold Condensed"/>
                <a:sym typeface="Helvetica Neue Bold Condensed"/>
              </a:rPr>
              <a:t>          胸痛病人精准管理</a:t>
            </a:r>
            <a:endParaRPr lang="en-US" altLang="zh-CN" sz="1600" dirty="0" smtClean="0">
              <a:uFill>
                <a:solidFill>
                  <a:srgbClr val="83C339"/>
                </a:solidFill>
              </a:uFill>
              <a:latin typeface="楷体" pitchFamily="49" charset="-122"/>
              <a:ea typeface="楷体" pitchFamily="49" charset="-122"/>
              <a:cs typeface="Helvetica Neue Bold Condensed"/>
              <a:sym typeface="Helvetica Neue Bold Condensed"/>
            </a:endParaRPr>
          </a:p>
          <a:p>
            <a:pPr lvl="0" algn="ctr" defTabSz="1219200">
              <a:lnSpc>
                <a:spcPct val="150000"/>
              </a:lnSpc>
              <a:buClr>
                <a:srgbClr val="83C339"/>
              </a:buClr>
              <a:buFont typeface="Helvetica Neue UltraLight"/>
              <a:defRPr sz="1800">
                <a:uFillTx/>
              </a:defRPr>
            </a:pPr>
            <a:r>
              <a:rPr lang="zh-CN" altLang="en-US" sz="1600" dirty="0" smtClean="0">
                <a:uFill>
                  <a:solidFill>
                    <a:srgbClr val="83C339"/>
                  </a:solidFill>
                </a:uFill>
                <a:latin typeface="楷体" pitchFamily="49" charset="-122"/>
                <a:ea typeface="楷体" pitchFamily="49" charset="-122"/>
                <a:cs typeface="Helvetica Neue Bold Condensed"/>
                <a:sym typeface="Helvetica Neue Bold Condensed"/>
              </a:rPr>
              <a:t>          防止逃费管理系统</a:t>
            </a:r>
            <a:endParaRPr lang="zh-CN" altLang="en-US" sz="1600" dirty="0">
              <a:uFill>
                <a:solidFill>
                  <a:srgbClr val="83C339"/>
                </a:solidFill>
              </a:uFill>
              <a:latin typeface="楷体" pitchFamily="49" charset="-122"/>
              <a:ea typeface="楷体" pitchFamily="49" charset="-122"/>
              <a:cs typeface="Helvetica Neue Bold Condensed"/>
              <a:sym typeface="Helvetica Neue Bold Condensed"/>
            </a:endParaRPr>
          </a:p>
        </p:txBody>
      </p:sp>
      <p:pic>
        <p:nvPicPr>
          <p:cNvPr id="5" name="身份识别功能.png"/>
          <p:cNvPicPr/>
          <p:nvPr/>
        </p:nvPicPr>
        <p:blipFill>
          <a:blip r:embed="rId3" cstate="print">
            <a:extLst/>
          </a:blip>
          <a:srcRect l="2992" r="2992"/>
          <a:stretch>
            <a:fillRect/>
          </a:stretch>
        </p:blipFill>
        <p:spPr>
          <a:xfrm>
            <a:off x="4253159" y="4152976"/>
            <a:ext cx="1890477" cy="1847792"/>
          </a:xfrm>
          <a:prstGeom prst="rect">
            <a:avLst/>
          </a:prstGeom>
          <a:ln w="12700">
            <a:miter lim="400000"/>
          </a:ln>
        </p:spPr>
      </p:pic>
      <p:pic>
        <p:nvPicPr>
          <p:cNvPr id="6" name="内容占位符 3" descr="logo.png"/>
          <p:cNvPicPr>
            <a:picLocks noChangeAspect="1"/>
          </p:cNvPicPr>
          <p:nvPr/>
        </p:nvPicPr>
        <p:blipFill>
          <a:blip r:embed="rId4" cstate="print"/>
          <a:stretch>
            <a:fillRect/>
          </a:stretch>
        </p:blipFill>
        <p:spPr>
          <a:xfrm>
            <a:off x="6215074" y="6143644"/>
            <a:ext cx="2817413" cy="5634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2714</TotalTime>
  <Words>2124</Words>
  <Application>Microsoft Office PowerPoint</Application>
  <PresentationFormat>全屏显示(4:3)</PresentationFormat>
  <Paragraphs>85</Paragraphs>
  <Slides>14</Slides>
  <Notes>0</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流畅</vt:lpstr>
      <vt:lpstr>寻迹监护定位系统 </vt:lpstr>
      <vt:lpstr>幻灯片 2</vt:lpstr>
      <vt:lpstr>什么是“监护定位”</vt:lpstr>
      <vt:lpstr>寻迹监护定位系统介绍 </vt:lpstr>
      <vt:lpstr>幻灯片 5</vt:lpstr>
      <vt:lpstr>寻迹监护定位系统的特点</vt:lpstr>
      <vt:lpstr>寻迹监护定位系统的功能</vt:lpstr>
      <vt:lpstr>寻迹监护定位系统的常规应用</vt:lpstr>
      <vt:lpstr>寻迹监护定位系统的常规应用</vt:lpstr>
      <vt:lpstr>普通病房的全面监护</vt:lpstr>
      <vt:lpstr>普通病房的全面监护的理论依据</vt:lpstr>
      <vt:lpstr>寻迹监护定位系统的组成示意图</vt:lpstr>
      <vt:lpstr>寻迹医疗定位系统应用实例</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LIKONG</dc:creator>
  <cp:lastModifiedBy>Administrator</cp:lastModifiedBy>
  <cp:revision>338</cp:revision>
  <dcterms:created xsi:type="dcterms:W3CDTF">2016-04-20T09:50:26Z</dcterms:created>
  <dcterms:modified xsi:type="dcterms:W3CDTF">2020-11-05T07:21:58Z</dcterms:modified>
</cp:coreProperties>
</file>